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56" r:id="rId5"/>
    <p:sldId id="259" r:id="rId6"/>
    <p:sldId id="272" r:id="rId7"/>
    <p:sldId id="260" r:id="rId8"/>
    <p:sldId id="269" r:id="rId9"/>
    <p:sldId id="262" r:id="rId10"/>
    <p:sldId id="271" r:id="rId11"/>
    <p:sldId id="273" r:id="rId12"/>
    <p:sldId id="274" r:id="rId13"/>
    <p:sldId id="275" r:id="rId14"/>
    <p:sldId id="276" r:id="rId15"/>
    <p:sldId id="277" r:id="rId16"/>
    <p:sldId id="278" r:id="rId17"/>
    <p:sldId id="279" r:id="rId18"/>
    <p:sldId id="280" r:id="rId19"/>
    <p:sldId id="281" r:id="rId20"/>
    <p:sldId id="283" r:id="rId21"/>
    <p:sldId id="282" r:id="rId22"/>
    <p:sldId id="26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14067"/>
    <a:srgbClr val="3F3F3F"/>
    <a:srgbClr val="014E7D"/>
    <a:srgbClr val="013657"/>
    <a:srgbClr val="01456F"/>
    <a:srgbClr val="014B79"/>
    <a:srgbClr val="0937C9"/>
    <a:srgbClr val="002774"/>
    <a:srgbClr val="929A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74" autoAdjust="0"/>
  </p:normalViewPr>
  <p:slideViewPr>
    <p:cSldViewPr snapToGrid="0" showGuides="1">
      <p:cViewPr>
        <p:scale>
          <a:sx n="80" d="100"/>
          <a:sy n="80" d="100"/>
        </p:scale>
        <p:origin x="100" y="-548"/>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2BFC85-49E4-447A-A7E3-16153CB2FE2A}" type="datetimeFigureOut">
              <a:rPr lang="en-US" smtClean="0"/>
              <a:t>6/7/2022</a:t>
            </a:fld>
            <a:endParaRPr lang="en-US" dirty="0"/>
          </a:p>
        </p:txBody>
      </p:sp>
      <p:sp>
        <p:nvSpPr>
          <p:cNvPr id="4" name="Footer Placeholder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1072A3-100F-40A9-915F-8D2D9E6962D8}" type="slidenum">
              <a:rPr lang="en-US" smtClean="0"/>
              <a:t>‹#›</a:t>
            </a:fld>
            <a:endParaRPr lang="en-US"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1B50E-4C60-4F9E-B773-52059170945B}" type="datetimeFigureOut">
              <a:rPr lang="en-US" noProof="0" smtClean="0"/>
              <a:t>6/7/2022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30CFA-805A-4FD3-B3A0-DAAA5993DA17}" type="slidenum">
              <a:rPr lang="en-US" noProof="0" smtClean="0"/>
              <a:t>‹#›</a:t>
            </a:fld>
            <a:endParaRPr lang="en-US" noProof="0"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a:t>Click icon to add picture</a:t>
            </a:r>
            <a:endParaRPr lang="en-US" noProof="0" dirty="0"/>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SUBTITLE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61729"/>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0786568"/>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434304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848131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accent6"/>
                </a:solidFill>
              </a:defRPr>
            </a:lvl1pPr>
          </a:lstStyle>
          <a:p>
            <a:pPr marL="228600" lvl="0" indent="-228600"/>
            <a:r>
              <a:rPr lang="en-US" noProof="0"/>
              <a:t>Click to edit Master text styles</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522678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buClr>
                <a:schemeClr val="accent2"/>
              </a:buClr>
              <a:defRPr sz="2400"/>
            </a:lvl1pPr>
            <a:lvl2pPr>
              <a:buClr>
                <a:schemeClr val="accent2"/>
              </a:buClr>
              <a:defRPr sz="2000"/>
            </a:lvl2pPr>
            <a:lvl3pPr>
              <a:buClr>
                <a:schemeClr val="accent2"/>
              </a:buClr>
              <a:defRPr sz="1800"/>
            </a:lvl3pPr>
            <a:lvl4pPr>
              <a:buClr>
                <a:schemeClr val="accent2"/>
              </a:buClr>
              <a:defRPr sz="1600"/>
            </a:lvl4pPr>
            <a:lvl5pPr>
              <a:buClr>
                <a:schemeClr val="accent2"/>
              </a:buCl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5265375"/>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614302603"/>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CC52C5C1-EC33-44C1-9D54-A1058BBF1812}"/>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Parallelogram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19906843"/>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3" name="Title 1" title="Title ">
            <a:extLst>
              <a:ext uri="{FF2B5EF4-FFF2-40B4-BE49-F238E27FC236}">
                <a16:creationId xmlns:a16="http://schemas.microsoft.com/office/drawing/2014/main" id="{59067A2C-FE71-4381-BE51-08DAC5E4354A}"/>
              </a:ext>
            </a:extLst>
          </p:cNvPr>
          <p:cNvSpPr>
            <a:spLocks noGrp="1"/>
          </p:cNvSpPr>
          <p:nvPr>
            <p:ph type="title" hasCustomPrompt="1"/>
          </p:nvPr>
        </p:nvSpPr>
        <p:spPr>
          <a:xfrm>
            <a:off x="518678" y="209028"/>
            <a:ext cx="8333222" cy="1215566"/>
          </a:xfrm>
          <a:prstGeom prst="rect">
            <a:avLst/>
          </a:prstGeom>
        </p:spPr>
        <p:txBody>
          <a:bodyPr anchor="b">
            <a:normAutofit/>
          </a:bodyPr>
          <a:lstStyle>
            <a:lvl1pPr>
              <a:defRPr sz="4400" b="1">
                <a:solidFill>
                  <a:schemeClr val="accent1"/>
                </a:solidFill>
              </a:defRPr>
            </a:lvl1pPr>
          </a:lstStyle>
          <a:p>
            <a:r>
              <a:rPr lang="en-US" noProof="0"/>
              <a:t>Click to Edit Master Title Style </a:t>
            </a:r>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65841909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CE2EB-00DF-4EBA-BF1F-D37805D45585}"/>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58918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a:t>Click icon to add picture</a:t>
            </a:r>
            <a:endParaRPr lang="en-US" noProof="0" dirty="0"/>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23998309"/>
      </p:ext>
    </p:extLst>
  </p:cSld>
  <p:clrMapOvr>
    <a:masterClrMapping/>
  </p:clrMapOvr>
  <p:extLst>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Right Tri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3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tx1"/>
                </a:solidFill>
              </a:defRPr>
            </a:lvl1pPr>
          </a:lstStyle>
          <a:p>
            <a:r>
              <a:rPr lang="en-US" noProof="0"/>
              <a:t>Click icon to add picture</a:t>
            </a:r>
            <a:endParaRPr lang="en-US" noProof="0" dirty="0"/>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4223058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365760" anchor="ctr">
            <a:noAutofit/>
          </a:bodyPr>
          <a:lstStyle>
            <a:lvl1pPr marL="0" indent="0" algn="r">
              <a:buNone/>
              <a:defRPr>
                <a:solidFill>
                  <a:schemeClr val="tx1"/>
                </a:solidFill>
              </a:defRPr>
            </a:lvl1pPr>
          </a:lstStyle>
          <a:p>
            <a:r>
              <a:rPr lang="en-US" noProof="0"/>
              <a:t>Click icon to add picture</a:t>
            </a:r>
            <a:endParaRPr lang="en-US" noProof="0" dirty="0"/>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2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17" name="TextBox 16">
            <a:extLst>
              <a:ext uri="{FF2B5EF4-FFF2-40B4-BE49-F238E27FC236}">
                <a16:creationId xmlns:a16="http://schemas.microsoft.com/office/drawing/2014/main" id="{3EB154C1-CE47-4220-9832-4FD0868A64A8}"/>
              </a:ext>
            </a:extLst>
          </p:cNvPr>
          <p:cNvSpPr txBox="1"/>
          <p:nvPr userDrawn="1"/>
        </p:nvSpPr>
        <p:spPr>
          <a:xfrm>
            <a:off x="11073384" y="237744"/>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428311092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19" name="Text Placeholder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Tree>
    <p:extLst>
      <p:ext uri="{BB962C8B-B14F-4D97-AF65-F5344CB8AC3E}">
        <p14:creationId xmlns:p14="http://schemas.microsoft.com/office/powerpoint/2010/main" val="32565402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4F49194-9068-41AA-B460-962319BF96A4}"/>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8" name="Group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Parallelogram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tx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noProof="0"/>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Tree>
    <p:extLst>
      <p:ext uri="{BB962C8B-B14F-4D97-AF65-F5344CB8AC3E}">
        <p14:creationId xmlns:p14="http://schemas.microsoft.com/office/powerpoint/2010/main" val="220047707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US" noProof="0" dirty="0"/>
          </a:p>
        </p:txBody>
      </p:sp>
      <p:sp>
        <p:nvSpPr>
          <p:cNvPr id="16" name="TextBox 15">
            <a:extLst>
              <a:ext uri="{FF2B5EF4-FFF2-40B4-BE49-F238E27FC236}">
                <a16:creationId xmlns:a16="http://schemas.microsoft.com/office/drawing/2014/main" id="{B84020D1-D35E-497E-97F1-84A6EA9D048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6" name="Parallelogram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Tree>
    <p:extLst>
      <p:ext uri="{BB962C8B-B14F-4D97-AF65-F5344CB8AC3E}">
        <p14:creationId xmlns:p14="http://schemas.microsoft.com/office/powerpoint/2010/main" val="341506091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noProof="0"/>
              <a:t>Add Caption Here</a:t>
            </a:r>
          </a:p>
        </p:txBody>
      </p:sp>
    </p:spTree>
    <p:extLst>
      <p:ext uri="{BB962C8B-B14F-4D97-AF65-F5344CB8AC3E}">
        <p14:creationId xmlns:p14="http://schemas.microsoft.com/office/powerpoint/2010/main" val="42375767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Name</a:t>
            </a:r>
          </a:p>
        </p:txBody>
      </p:sp>
      <p:sp>
        <p:nvSpPr>
          <p:cNvPr id="10" name="Text Placeholder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Phone Number</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US" noProof="0"/>
              <a:t>Email </a:t>
            </a:r>
          </a:p>
        </p:txBody>
      </p:sp>
      <p:sp>
        <p:nvSpPr>
          <p:cNvPr id="13" name="Text Placeholder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Company Website</a:t>
            </a:r>
          </a:p>
        </p:txBody>
      </p:sp>
      <p:sp>
        <p:nvSpPr>
          <p:cNvPr id="14" name="Shape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5" name="Shape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9" name="Shape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0" name="Shape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1" name="Right Triangle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839051282"/>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US" noProof="0" smtClean="0"/>
              <a:pPr/>
              <a:t>‹#›</a:t>
            </a:fld>
            <a:endParaRPr lang="en-US" noProof="0" dirty="0"/>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noProof="0"/>
              <a:t>Click to edit Master title style</a:t>
            </a:r>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11" r:id="rId11"/>
    <p:sldLayoutId id="2147483712" r:id="rId12"/>
    <p:sldLayoutId id="2147483713" r:id="rId13"/>
    <p:sldLayoutId id="2147483714" r:id="rId14"/>
    <p:sldLayoutId id="2147483715" r:id="rId15"/>
    <p:sldLayoutId id="2147483716" r:id="rId16"/>
    <p:sldLayoutId id="2147483692" r:id="rId17"/>
    <p:sldLayoutId id="2147483697" r:id="rId18"/>
    <p:sldLayoutId id="2147483674" r:id="rId19"/>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kelvin-binh/aspnetboilerplate-learning/tree/main/Codes/eSchool.Core/Entities"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kelvin-binh/aspnetboilerplate-learning/tree/main/Codes/eSchool.EntityFrameworkCore/EntityFrameworkCore"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www.aspnetboilerplate.com/Pages/Documents/Application-Services" TargetMode="External"/><Relationship Id="rId2" Type="http://schemas.openxmlformats.org/officeDocument/2006/relationships/hyperlink" Target="https://github.com/kelvin-binh/aspnetboilerplate-learning/tree/main/Codes/eSchool.Application/UseCases" TargetMode="Externa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hyperlink" Target="http://www.aspnetboilerplate.com/Pages/Documents/Data-Transfer-Object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kelvin-binh/aspnetboilerplate-learning/tree/main/Codes/eSchool.Web.Mvc/Controllers"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hyperlink" Target="https://stackoverflow.com/questions/tagged/aspnetboilerplate" TargetMode="External"/><Relationship Id="rId3" Type="http://schemas.openxmlformats.org/officeDocument/2006/relationships/hyperlink" Target="https://github.com/aspnetboilerplate/aspnetboilerplate" TargetMode="External"/><Relationship Id="rId7" Type="http://schemas.openxmlformats.org/officeDocument/2006/relationships/hyperlink" Target="https://github.com/Sairyss/domain-driven-hexagon" TargetMode="External"/><Relationship Id="rId2" Type="http://schemas.openxmlformats.org/officeDocument/2006/relationships/hyperlink" Target="https://aspnetboilerplate.com/Pages/Documents" TargetMode="External"/><Relationship Id="rId1" Type="http://schemas.openxmlformats.org/officeDocument/2006/relationships/slideLayout" Target="../slideLayouts/slideLayout7.xml"/><Relationship Id="rId6" Type="http://schemas.openxmlformats.org/officeDocument/2006/relationships/hyperlink" Target="https://github.com/gautema/CQRSlite" TargetMode="External"/><Relationship Id="rId5" Type="http://schemas.openxmlformats.org/officeDocument/2006/relationships/hyperlink" Target="https://domaindrivendesign.org/the-main-goal-of-domain-driven-design" TargetMode="External"/><Relationship Id="rId4" Type="http://schemas.openxmlformats.org/officeDocument/2006/relationships/hyperlink" Target="https://aspnetboilerplate.com/Pages/Documents/Articles-Tutorials" TargetMode="External"/><Relationship Id="rId9" Type="http://schemas.openxmlformats.org/officeDocument/2006/relationships/hyperlink" Target="https://www.objectivity.co.uk/blog/thoughts-asp-net-boilerplat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volosoft.com/" TargetMode="Externa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s://visualstudiogallery.msdn.microsoft.com/9ec27da7-e24b-4d56-8064-fd7e88ac1c40" TargetMode="External"/><Relationship Id="rId2" Type="http://schemas.openxmlformats.org/officeDocument/2006/relationships/hyperlink" Target="https://www.visualstudio.com/" TargetMode="External"/><Relationship Id="rId1" Type="http://schemas.openxmlformats.org/officeDocument/2006/relationships/slideLayout" Target="../slideLayouts/slideLayout3.xml"/><Relationship Id="rId4" Type="http://schemas.openxmlformats.org/officeDocument/2006/relationships/hyperlink" Target="https://visualstudiogallery.msdn.microsoft.com/3b329021-cd7a-4a01-86fc-714c2d05bb6c"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volosoft.com/" TargetMode="Externa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aspnetboilerplate.com/Templates" TargetMode="External"/><Relationship Id="rId1" Type="http://schemas.openxmlformats.org/officeDocument/2006/relationships/slideLayout" Target="../slideLayouts/slideLayout5.xml"/><Relationship Id="rId5" Type="http://schemas.openxmlformats.org/officeDocument/2006/relationships/hyperlink" Target="https://aspnetboilerplate.com/Pages/Documents/NLayer-Architecture" TargetMode="External"/><Relationship Id="rId4" Type="http://schemas.openxmlformats.org/officeDocument/2006/relationships/hyperlink" Target="https://github.com/aspnetboilerplate/aspnetboilerplat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descr="Company name and logo group of information&#10;">
            <a:extLst>
              <a:ext uri="{FF2B5EF4-FFF2-40B4-BE49-F238E27FC236}">
                <a16:creationId xmlns:a16="http://schemas.microsoft.com/office/drawing/2014/main" id="{5B07AEC6-55AE-4E18-BEEA-A226E87C7897}"/>
              </a:ext>
            </a:extLst>
          </p:cNvPr>
          <p:cNvGrpSpPr/>
          <p:nvPr/>
        </p:nvGrpSpPr>
        <p:grpSpPr>
          <a:xfrm>
            <a:off x="2955850" y="2855631"/>
            <a:ext cx="467309" cy="1118752"/>
            <a:chOff x="2955850" y="2902286"/>
            <a:chExt cx="467309" cy="1118752"/>
          </a:xfrm>
        </p:grpSpPr>
        <p:sp>
          <p:nvSpPr>
            <p:cNvPr id="20" name="TextBox 19">
              <a:extLst>
                <a:ext uri="{FF2B5EF4-FFF2-40B4-BE49-F238E27FC236}">
                  <a16:creationId xmlns:a16="http://schemas.microsoft.com/office/drawing/2014/main" id="{94DF2E04-7632-4FED-B0BF-8FB243D982A3}"/>
                </a:ext>
              </a:extLst>
            </p:cNvPr>
            <p:cNvSpPr txBox="1"/>
            <p:nvPr/>
          </p:nvSpPr>
          <p:spPr>
            <a:xfrm>
              <a:off x="3238428" y="2902286"/>
              <a:ext cx="184731" cy="1015663"/>
            </a:xfrm>
            <a:prstGeom prst="rect">
              <a:avLst/>
            </a:prstGeom>
            <a:noFill/>
          </p:spPr>
          <p:txBody>
            <a:bodyPr wrap="none" rtlCol="0">
              <a:spAutoFit/>
            </a:bodyPr>
            <a:lstStyle/>
            <a:p>
              <a:endParaRPr lang="en-US" sz="6000" b="1" dirty="0">
                <a:solidFill>
                  <a:schemeClr val="bg1"/>
                </a:solidFill>
                <a:latin typeface="Arial Black" panose="020B0A04020102020204" pitchFamily="34" charset="0"/>
              </a:endParaRPr>
            </a:p>
          </p:txBody>
        </p:sp>
        <p:sp>
          <p:nvSpPr>
            <p:cNvPr id="21" name="TextBox 20">
              <a:extLst>
                <a:ext uri="{FF2B5EF4-FFF2-40B4-BE49-F238E27FC236}">
                  <a16:creationId xmlns:a16="http://schemas.microsoft.com/office/drawing/2014/main" id="{FC9A1C71-347B-44A9-88B4-692D9731582D}"/>
                </a:ext>
              </a:extLst>
            </p:cNvPr>
            <p:cNvSpPr txBox="1"/>
            <p:nvPr/>
          </p:nvSpPr>
          <p:spPr>
            <a:xfrm>
              <a:off x="2955850" y="3713261"/>
              <a:ext cx="184731" cy="307777"/>
            </a:xfrm>
            <a:prstGeom prst="rect">
              <a:avLst/>
            </a:prstGeom>
            <a:noFill/>
          </p:spPr>
          <p:txBody>
            <a:bodyPr wrap="none" rtlCol="0">
              <a:spAutoFit/>
            </a:bodyPr>
            <a:lstStyle/>
            <a:p>
              <a:endParaRPr lang="en-US" sz="1400" dirty="0">
                <a:solidFill>
                  <a:schemeClr val="bg1"/>
                </a:solidFill>
                <a:cs typeface="Calibri Light" panose="020F0302020204030204" pitchFamily="34" charset="0"/>
              </a:endParaRPr>
            </a:p>
          </p:txBody>
        </p:sp>
      </p:grpSp>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p:txBody>
          <a:bodyPr/>
          <a:lstStyle/>
          <a:p>
            <a:r>
              <a:rPr lang="en-US" dirty="0"/>
              <a:t>ASP.NET Boilerplate Fundamental</a:t>
            </a:r>
          </a:p>
        </p:txBody>
      </p:sp>
      <p:sp>
        <p:nvSpPr>
          <p:cNvPr id="3" name="Subtitle 2">
            <a:extLst>
              <a:ext uri="{FF2B5EF4-FFF2-40B4-BE49-F238E27FC236}">
                <a16:creationId xmlns:a16="http://schemas.microsoft.com/office/drawing/2014/main" id="{5C9205DF-8F5E-49F7-B00E-6F58293F5130}"/>
              </a:ext>
            </a:extLst>
          </p:cNvPr>
          <p:cNvSpPr>
            <a:spLocks noGrp="1"/>
          </p:cNvSpPr>
          <p:nvPr>
            <p:ph type="subTitle" idx="1"/>
          </p:nvPr>
        </p:nvSpPr>
        <p:spPr/>
        <p:txBody>
          <a:bodyPr/>
          <a:lstStyle/>
          <a:p>
            <a:r>
              <a:rPr lang="en-US" dirty="0"/>
              <a:t>A STRONG INFRASTRUCTURE FOR MODERN WEB APPLICATIONS</a:t>
            </a:r>
          </a:p>
        </p:txBody>
      </p:sp>
      <p:pic>
        <p:nvPicPr>
          <p:cNvPr id="6" name="Picture 5">
            <a:extLst>
              <a:ext uri="{FF2B5EF4-FFF2-40B4-BE49-F238E27FC236}">
                <a16:creationId xmlns:a16="http://schemas.microsoft.com/office/drawing/2014/main" id="{4C870942-8D5A-C007-D4C3-4B7E58592D8B}"/>
              </a:ext>
            </a:extLst>
          </p:cNvPr>
          <p:cNvPicPr>
            <a:picLocks noChangeAspect="1"/>
          </p:cNvPicPr>
          <p:nvPr/>
        </p:nvPicPr>
        <p:blipFill>
          <a:blip r:embed="rId2"/>
          <a:stretch>
            <a:fillRect/>
          </a:stretch>
        </p:blipFill>
        <p:spPr>
          <a:xfrm>
            <a:off x="36417" y="1477230"/>
            <a:ext cx="6023596" cy="3903540"/>
          </a:xfrm>
          <a:prstGeom prst="rect">
            <a:avLst/>
          </a:prstGeom>
        </p:spPr>
      </p:pic>
    </p:spTree>
    <p:extLst>
      <p:ext uri="{BB962C8B-B14F-4D97-AF65-F5344CB8AC3E}">
        <p14:creationId xmlns:p14="http://schemas.microsoft.com/office/powerpoint/2010/main" val="3980699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6E507-DFCD-A802-9B08-306E976CC61E}"/>
              </a:ext>
            </a:extLst>
          </p:cNvPr>
          <p:cNvSpPr>
            <a:spLocks noGrp="1"/>
          </p:cNvSpPr>
          <p:nvPr>
            <p:ph type="body" sz="quarter" idx="16"/>
          </p:nvPr>
        </p:nvSpPr>
        <p:spPr/>
        <p:txBody>
          <a:bodyPr/>
          <a:lstStyle/>
          <a:p>
            <a:r>
              <a:rPr lang="en-US" dirty="0"/>
              <a:t>Domain-driven Design</a:t>
            </a:r>
          </a:p>
        </p:txBody>
      </p:sp>
      <p:sp>
        <p:nvSpPr>
          <p:cNvPr id="3" name="Footer Placeholder 2">
            <a:extLst>
              <a:ext uri="{FF2B5EF4-FFF2-40B4-BE49-F238E27FC236}">
                <a16:creationId xmlns:a16="http://schemas.microsoft.com/office/drawing/2014/main" id="{606F3B30-B2BC-1D09-EA92-281992174C2F}"/>
              </a:ext>
            </a:extLst>
          </p:cNvPr>
          <p:cNvSpPr>
            <a:spLocks noGrp="1"/>
          </p:cNvSpPr>
          <p:nvPr>
            <p:ph type="ftr" sz="quarter" idx="17"/>
          </p:nvPr>
        </p:nvSpPr>
        <p:spPr/>
        <p:txBody>
          <a:bodyPr/>
          <a:lstStyle/>
          <a:p>
            <a:r>
              <a:rPr lang="en-US" noProof="0"/>
              <a:t>Add a footer</a:t>
            </a:r>
            <a:endParaRPr lang="en-US" noProof="0" dirty="0"/>
          </a:p>
        </p:txBody>
      </p:sp>
      <p:sp>
        <p:nvSpPr>
          <p:cNvPr id="4" name="Slide Number Placeholder 3">
            <a:extLst>
              <a:ext uri="{FF2B5EF4-FFF2-40B4-BE49-F238E27FC236}">
                <a16:creationId xmlns:a16="http://schemas.microsoft.com/office/drawing/2014/main" id="{F53930EA-57F9-EA36-5A7B-FCD20638D551}"/>
              </a:ext>
            </a:extLst>
          </p:cNvPr>
          <p:cNvSpPr>
            <a:spLocks noGrp="1"/>
          </p:cNvSpPr>
          <p:nvPr>
            <p:ph type="sldNum" sz="quarter" idx="18"/>
          </p:nvPr>
        </p:nvSpPr>
        <p:spPr/>
        <p:txBody>
          <a:bodyPr/>
          <a:lstStyle/>
          <a:p>
            <a:fld id="{8699F50C-BE38-4BD0-BA84-9B090E1F2B9B}" type="slidenum">
              <a:rPr lang="en-US" noProof="0" smtClean="0"/>
              <a:t>10</a:t>
            </a:fld>
            <a:endParaRPr lang="en-US" noProof="0" dirty="0"/>
          </a:p>
        </p:txBody>
      </p:sp>
      <p:sp>
        <p:nvSpPr>
          <p:cNvPr id="5" name="Title 4">
            <a:extLst>
              <a:ext uri="{FF2B5EF4-FFF2-40B4-BE49-F238E27FC236}">
                <a16:creationId xmlns:a16="http://schemas.microsoft.com/office/drawing/2014/main" id="{9D983F2A-4FE4-B876-EA1B-5AD59AF32EE0}"/>
              </a:ext>
            </a:extLst>
          </p:cNvPr>
          <p:cNvSpPr>
            <a:spLocks noGrp="1"/>
          </p:cNvSpPr>
          <p:nvPr>
            <p:ph type="title"/>
          </p:nvPr>
        </p:nvSpPr>
        <p:spPr/>
        <p:txBody>
          <a:bodyPr/>
          <a:lstStyle/>
          <a:p>
            <a:r>
              <a:rPr lang="en-US" dirty="0"/>
              <a:t>Explicit Architecture</a:t>
            </a:r>
          </a:p>
        </p:txBody>
      </p:sp>
      <p:pic>
        <p:nvPicPr>
          <p:cNvPr id="8" name="Picture 2">
            <a:extLst>
              <a:ext uri="{FF2B5EF4-FFF2-40B4-BE49-F238E27FC236}">
                <a16:creationId xmlns:a16="http://schemas.microsoft.com/office/drawing/2014/main" id="{8E23799E-861B-5272-1FB7-1350BE330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150" y="1692676"/>
            <a:ext cx="7794693" cy="4956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531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C1D64B-3992-C73B-82B4-932C2C72088B}"/>
              </a:ext>
            </a:extLst>
          </p:cNvPr>
          <p:cNvSpPr>
            <a:spLocks noGrp="1"/>
          </p:cNvSpPr>
          <p:nvPr>
            <p:ph type="body" sz="quarter" idx="16"/>
          </p:nvPr>
        </p:nvSpPr>
        <p:spPr/>
        <p:txBody>
          <a:bodyPr/>
          <a:lstStyle/>
          <a:p>
            <a:r>
              <a:rPr lang="en-US" dirty="0"/>
              <a:t>CQRS</a:t>
            </a:r>
          </a:p>
        </p:txBody>
      </p:sp>
      <p:sp>
        <p:nvSpPr>
          <p:cNvPr id="3" name="Footer Placeholder 2">
            <a:extLst>
              <a:ext uri="{FF2B5EF4-FFF2-40B4-BE49-F238E27FC236}">
                <a16:creationId xmlns:a16="http://schemas.microsoft.com/office/drawing/2014/main" id="{C80AD951-976E-5C53-C71A-2A14C49B3CDF}"/>
              </a:ext>
            </a:extLst>
          </p:cNvPr>
          <p:cNvSpPr>
            <a:spLocks noGrp="1"/>
          </p:cNvSpPr>
          <p:nvPr>
            <p:ph type="ftr" sz="quarter" idx="17"/>
          </p:nvPr>
        </p:nvSpPr>
        <p:spPr/>
        <p:txBody>
          <a:bodyPr/>
          <a:lstStyle/>
          <a:p>
            <a:r>
              <a:rPr lang="en-US" noProof="0"/>
              <a:t>Add a footer</a:t>
            </a:r>
            <a:endParaRPr lang="en-US" noProof="0" dirty="0"/>
          </a:p>
        </p:txBody>
      </p:sp>
      <p:sp>
        <p:nvSpPr>
          <p:cNvPr id="4" name="Slide Number Placeholder 3">
            <a:extLst>
              <a:ext uri="{FF2B5EF4-FFF2-40B4-BE49-F238E27FC236}">
                <a16:creationId xmlns:a16="http://schemas.microsoft.com/office/drawing/2014/main" id="{2DAE80A2-977D-5B71-3A29-673255F13442}"/>
              </a:ext>
            </a:extLst>
          </p:cNvPr>
          <p:cNvSpPr>
            <a:spLocks noGrp="1"/>
          </p:cNvSpPr>
          <p:nvPr>
            <p:ph type="sldNum" sz="quarter" idx="18"/>
          </p:nvPr>
        </p:nvSpPr>
        <p:spPr/>
        <p:txBody>
          <a:bodyPr/>
          <a:lstStyle/>
          <a:p>
            <a:fld id="{8699F50C-BE38-4BD0-BA84-9B090E1F2B9B}" type="slidenum">
              <a:rPr lang="en-US" noProof="0" smtClean="0"/>
              <a:t>11</a:t>
            </a:fld>
            <a:endParaRPr lang="en-US" noProof="0" dirty="0"/>
          </a:p>
        </p:txBody>
      </p:sp>
      <p:sp>
        <p:nvSpPr>
          <p:cNvPr id="5" name="Title 4">
            <a:extLst>
              <a:ext uri="{FF2B5EF4-FFF2-40B4-BE49-F238E27FC236}">
                <a16:creationId xmlns:a16="http://schemas.microsoft.com/office/drawing/2014/main" id="{EE5F138B-8391-FFFB-54FA-64CFA653B05E}"/>
              </a:ext>
            </a:extLst>
          </p:cNvPr>
          <p:cNvSpPr>
            <a:spLocks noGrp="1"/>
          </p:cNvSpPr>
          <p:nvPr>
            <p:ph type="title"/>
          </p:nvPr>
        </p:nvSpPr>
        <p:spPr/>
        <p:txBody>
          <a:bodyPr/>
          <a:lstStyle/>
          <a:p>
            <a:r>
              <a:rPr lang="en-US" dirty="0"/>
              <a:t>Explicit Architecture</a:t>
            </a:r>
          </a:p>
        </p:txBody>
      </p:sp>
      <p:pic>
        <p:nvPicPr>
          <p:cNvPr id="8" name="Picture 2">
            <a:extLst>
              <a:ext uri="{FF2B5EF4-FFF2-40B4-BE49-F238E27FC236}">
                <a16:creationId xmlns:a16="http://schemas.microsoft.com/office/drawing/2014/main" id="{71848306-1F07-8ECE-C2EF-9418FD1CC7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047" y="2423925"/>
            <a:ext cx="9752381" cy="3057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071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24EED2-0A7F-C30C-2719-9A03576A6BE8}"/>
              </a:ext>
            </a:extLst>
          </p:cNvPr>
          <p:cNvSpPr>
            <a:spLocks noGrp="1"/>
          </p:cNvSpPr>
          <p:nvPr>
            <p:ph type="body" sz="quarter" idx="16"/>
          </p:nvPr>
        </p:nvSpPr>
        <p:spPr/>
        <p:txBody>
          <a:bodyPr/>
          <a:lstStyle/>
          <a:p>
            <a:r>
              <a:rPr lang="en-US" dirty="0"/>
              <a:t>Clean Architecture</a:t>
            </a:r>
          </a:p>
        </p:txBody>
      </p:sp>
      <p:sp>
        <p:nvSpPr>
          <p:cNvPr id="3" name="Footer Placeholder 2">
            <a:extLst>
              <a:ext uri="{FF2B5EF4-FFF2-40B4-BE49-F238E27FC236}">
                <a16:creationId xmlns:a16="http://schemas.microsoft.com/office/drawing/2014/main" id="{0E4F5936-1546-6760-95E0-3853118B6E49}"/>
              </a:ext>
            </a:extLst>
          </p:cNvPr>
          <p:cNvSpPr>
            <a:spLocks noGrp="1"/>
          </p:cNvSpPr>
          <p:nvPr>
            <p:ph type="ftr" sz="quarter" idx="17"/>
          </p:nvPr>
        </p:nvSpPr>
        <p:spPr/>
        <p:txBody>
          <a:bodyPr/>
          <a:lstStyle/>
          <a:p>
            <a:r>
              <a:rPr lang="en-US" noProof="0"/>
              <a:t>Add a footer</a:t>
            </a:r>
            <a:endParaRPr lang="en-US" noProof="0" dirty="0"/>
          </a:p>
        </p:txBody>
      </p:sp>
      <p:sp>
        <p:nvSpPr>
          <p:cNvPr id="4" name="Slide Number Placeholder 3">
            <a:extLst>
              <a:ext uri="{FF2B5EF4-FFF2-40B4-BE49-F238E27FC236}">
                <a16:creationId xmlns:a16="http://schemas.microsoft.com/office/drawing/2014/main" id="{EBB26DF3-2BE0-1EAF-7563-5AC0F0C13DDE}"/>
              </a:ext>
            </a:extLst>
          </p:cNvPr>
          <p:cNvSpPr>
            <a:spLocks noGrp="1"/>
          </p:cNvSpPr>
          <p:nvPr>
            <p:ph type="sldNum" sz="quarter" idx="18"/>
          </p:nvPr>
        </p:nvSpPr>
        <p:spPr/>
        <p:txBody>
          <a:bodyPr/>
          <a:lstStyle/>
          <a:p>
            <a:fld id="{8699F50C-BE38-4BD0-BA84-9B090E1F2B9B}" type="slidenum">
              <a:rPr lang="en-US" noProof="0" smtClean="0"/>
              <a:t>12</a:t>
            </a:fld>
            <a:endParaRPr lang="en-US" noProof="0" dirty="0"/>
          </a:p>
        </p:txBody>
      </p:sp>
      <p:sp>
        <p:nvSpPr>
          <p:cNvPr id="5" name="Title 4">
            <a:extLst>
              <a:ext uri="{FF2B5EF4-FFF2-40B4-BE49-F238E27FC236}">
                <a16:creationId xmlns:a16="http://schemas.microsoft.com/office/drawing/2014/main" id="{2F0D8499-8BC7-B4B2-F69C-A020C63D13BB}"/>
              </a:ext>
            </a:extLst>
          </p:cNvPr>
          <p:cNvSpPr>
            <a:spLocks noGrp="1"/>
          </p:cNvSpPr>
          <p:nvPr>
            <p:ph type="title"/>
          </p:nvPr>
        </p:nvSpPr>
        <p:spPr/>
        <p:txBody>
          <a:bodyPr/>
          <a:lstStyle/>
          <a:p>
            <a:r>
              <a:rPr lang="en-US" dirty="0"/>
              <a:t>Explicit Architecture</a:t>
            </a:r>
          </a:p>
        </p:txBody>
      </p:sp>
      <p:pic>
        <p:nvPicPr>
          <p:cNvPr id="8" name="Picture 2">
            <a:extLst>
              <a:ext uri="{FF2B5EF4-FFF2-40B4-BE49-F238E27FC236}">
                <a16:creationId xmlns:a16="http://schemas.microsoft.com/office/drawing/2014/main" id="{BEAEE6A5-546D-365A-473A-E21E442A5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316" y="1849901"/>
            <a:ext cx="6794055" cy="4781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08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F7B20A-5840-84FD-3507-7D2E002C2616}"/>
              </a:ext>
            </a:extLst>
          </p:cNvPr>
          <p:cNvSpPr>
            <a:spLocks noGrp="1"/>
          </p:cNvSpPr>
          <p:nvPr>
            <p:ph type="body" sz="quarter" idx="16"/>
          </p:nvPr>
        </p:nvSpPr>
        <p:spPr/>
        <p:txBody>
          <a:bodyPr/>
          <a:lstStyle/>
          <a:p>
            <a:r>
              <a:rPr lang="en-US" dirty="0"/>
              <a:t>Creating Entities</a:t>
            </a:r>
          </a:p>
        </p:txBody>
      </p:sp>
      <p:sp>
        <p:nvSpPr>
          <p:cNvPr id="4" name="Footer Placeholder 3">
            <a:extLst>
              <a:ext uri="{FF2B5EF4-FFF2-40B4-BE49-F238E27FC236}">
                <a16:creationId xmlns:a16="http://schemas.microsoft.com/office/drawing/2014/main" id="{1B2D8981-AF11-8868-1051-7A0EABB450DC}"/>
              </a:ext>
            </a:extLst>
          </p:cNvPr>
          <p:cNvSpPr>
            <a:spLocks noGrp="1"/>
          </p:cNvSpPr>
          <p:nvPr>
            <p:ph type="ftr" sz="quarter" idx="17"/>
          </p:nvPr>
        </p:nvSpPr>
        <p:spPr/>
        <p:txBody>
          <a:bodyPr/>
          <a:lstStyle/>
          <a:p>
            <a:r>
              <a:rPr lang="en-US" noProof="0"/>
              <a:t>Add a footer</a:t>
            </a:r>
            <a:endParaRPr lang="en-US" noProof="0" dirty="0"/>
          </a:p>
        </p:txBody>
      </p:sp>
      <p:sp>
        <p:nvSpPr>
          <p:cNvPr id="5" name="Slide Number Placeholder 4">
            <a:extLst>
              <a:ext uri="{FF2B5EF4-FFF2-40B4-BE49-F238E27FC236}">
                <a16:creationId xmlns:a16="http://schemas.microsoft.com/office/drawing/2014/main" id="{7E6ADFE1-945B-B265-03AD-D4091CF47116}"/>
              </a:ext>
            </a:extLst>
          </p:cNvPr>
          <p:cNvSpPr>
            <a:spLocks noGrp="1"/>
          </p:cNvSpPr>
          <p:nvPr>
            <p:ph type="sldNum" sz="quarter" idx="18"/>
          </p:nvPr>
        </p:nvSpPr>
        <p:spPr/>
        <p:txBody>
          <a:bodyPr/>
          <a:lstStyle/>
          <a:p>
            <a:fld id="{8699F50C-BE38-4BD0-BA84-9B090E1F2B9B}" type="slidenum">
              <a:rPr lang="en-US" noProof="0" smtClean="0"/>
              <a:t>13</a:t>
            </a:fld>
            <a:endParaRPr lang="en-US" noProof="0" dirty="0"/>
          </a:p>
        </p:txBody>
      </p:sp>
      <p:sp>
        <p:nvSpPr>
          <p:cNvPr id="6" name="Title 5">
            <a:extLst>
              <a:ext uri="{FF2B5EF4-FFF2-40B4-BE49-F238E27FC236}">
                <a16:creationId xmlns:a16="http://schemas.microsoft.com/office/drawing/2014/main" id="{A6C80E8D-FCDF-06DA-AF1A-4159ED6C35A5}"/>
              </a:ext>
            </a:extLst>
          </p:cNvPr>
          <p:cNvSpPr>
            <a:spLocks noGrp="1"/>
          </p:cNvSpPr>
          <p:nvPr>
            <p:ph type="title"/>
          </p:nvPr>
        </p:nvSpPr>
        <p:spPr/>
        <p:txBody>
          <a:bodyPr/>
          <a:lstStyle/>
          <a:p>
            <a:r>
              <a:rPr lang="en-US" dirty="0"/>
              <a:t>Demo Developing the Application</a:t>
            </a:r>
          </a:p>
        </p:txBody>
      </p:sp>
      <p:sp>
        <p:nvSpPr>
          <p:cNvPr id="8" name="TextBox 7">
            <a:extLst>
              <a:ext uri="{FF2B5EF4-FFF2-40B4-BE49-F238E27FC236}">
                <a16:creationId xmlns:a16="http://schemas.microsoft.com/office/drawing/2014/main" id="{BFBB3A11-0BEA-CAE4-F79F-F8549A4B80D3}"/>
              </a:ext>
            </a:extLst>
          </p:cNvPr>
          <p:cNvSpPr txBox="1"/>
          <p:nvPr/>
        </p:nvSpPr>
        <p:spPr>
          <a:xfrm>
            <a:off x="518678" y="1983724"/>
            <a:ext cx="7017903" cy="923330"/>
          </a:xfrm>
          <a:prstGeom prst="rect">
            <a:avLst/>
          </a:prstGeom>
          <a:noFill/>
        </p:spPr>
        <p:txBody>
          <a:bodyPr wrap="square">
            <a:spAutoFit/>
          </a:bodyPr>
          <a:lstStyle/>
          <a:p>
            <a:r>
              <a:rPr lang="en-US" dirty="0">
                <a:solidFill>
                  <a:srgbClr val="212529"/>
                </a:solidFill>
                <a:latin typeface="-apple-system"/>
              </a:rPr>
              <a:t>The e</a:t>
            </a:r>
            <a:r>
              <a:rPr lang="en-US" b="0" i="0" dirty="0">
                <a:solidFill>
                  <a:srgbClr val="212529"/>
                </a:solidFill>
                <a:effectLst/>
                <a:latin typeface="-apple-system"/>
              </a:rPr>
              <a:t>ntity is part of the domain layer and add it into the .Core project.</a:t>
            </a:r>
          </a:p>
          <a:p>
            <a:endParaRPr lang="en-US" dirty="0">
              <a:solidFill>
                <a:srgbClr val="212529"/>
              </a:solidFill>
              <a:latin typeface="-apple-system"/>
            </a:endParaRPr>
          </a:p>
          <a:p>
            <a:r>
              <a:rPr lang="en-US" dirty="0">
                <a:solidFill>
                  <a:srgbClr val="212529"/>
                </a:solidFill>
                <a:latin typeface="-apple-system"/>
                <a:hlinkClick r:id="rId2"/>
              </a:rPr>
              <a:t>Code demo</a:t>
            </a:r>
            <a:endParaRPr lang="en-US" dirty="0"/>
          </a:p>
        </p:txBody>
      </p:sp>
      <p:pic>
        <p:nvPicPr>
          <p:cNvPr id="10" name="Picture 9">
            <a:extLst>
              <a:ext uri="{FF2B5EF4-FFF2-40B4-BE49-F238E27FC236}">
                <a16:creationId xmlns:a16="http://schemas.microsoft.com/office/drawing/2014/main" id="{403F2E98-0CFD-8353-9E8D-356DF7ED3654}"/>
              </a:ext>
            </a:extLst>
          </p:cNvPr>
          <p:cNvPicPr>
            <a:picLocks noChangeAspect="1"/>
          </p:cNvPicPr>
          <p:nvPr/>
        </p:nvPicPr>
        <p:blipFill>
          <a:blip r:embed="rId3"/>
          <a:stretch>
            <a:fillRect/>
          </a:stretch>
        </p:blipFill>
        <p:spPr>
          <a:xfrm>
            <a:off x="3668984" y="2466290"/>
            <a:ext cx="5610188" cy="3890060"/>
          </a:xfrm>
          <a:prstGeom prst="rect">
            <a:avLst/>
          </a:prstGeom>
        </p:spPr>
      </p:pic>
    </p:spTree>
    <p:extLst>
      <p:ext uri="{BB962C8B-B14F-4D97-AF65-F5344CB8AC3E}">
        <p14:creationId xmlns:p14="http://schemas.microsoft.com/office/powerpoint/2010/main" val="1711776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AE3475-BFF6-2F20-B09D-590A2152D7BB}"/>
              </a:ext>
            </a:extLst>
          </p:cNvPr>
          <p:cNvSpPr>
            <a:spLocks noGrp="1"/>
          </p:cNvSpPr>
          <p:nvPr>
            <p:ph type="body" sz="quarter" idx="16"/>
          </p:nvPr>
        </p:nvSpPr>
        <p:spPr/>
        <p:txBody>
          <a:bodyPr/>
          <a:lstStyle/>
          <a:p>
            <a:r>
              <a:rPr lang="en-US" dirty="0"/>
              <a:t>Adding the entities to </a:t>
            </a:r>
            <a:r>
              <a:rPr lang="en-US" dirty="0" err="1"/>
              <a:t>DbContext</a:t>
            </a:r>
            <a:endParaRPr lang="en-US" dirty="0"/>
          </a:p>
        </p:txBody>
      </p:sp>
      <p:sp>
        <p:nvSpPr>
          <p:cNvPr id="4" name="Footer Placeholder 3">
            <a:extLst>
              <a:ext uri="{FF2B5EF4-FFF2-40B4-BE49-F238E27FC236}">
                <a16:creationId xmlns:a16="http://schemas.microsoft.com/office/drawing/2014/main" id="{986984AA-7C7C-F148-1145-F1BE99C2A5FB}"/>
              </a:ext>
            </a:extLst>
          </p:cNvPr>
          <p:cNvSpPr>
            <a:spLocks noGrp="1"/>
          </p:cNvSpPr>
          <p:nvPr>
            <p:ph type="ftr" sz="quarter" idx="17"/>
          </p:nvPr>
        </p:nvSpPr>
        <p:spPr/>
        <p:txBody>
          <a:bodyPr/>
          <a:lstStyle/>
          <a:p>
            <a:r>
              <a:rPr lang="en-US" noProof="0"/>
              <a:t>Add a footer</a:t>
            </a:r>
            <a:endParaRPr lang="en-US" noProof="0" dirty="0"/>
          </a:p>
        </p:txBody>
      </p:sp>
      <p:sp>
        <p:nvSpPr>
          <p:cNvPr id="5" name="Slide Number Placeholder 4">
            <a:extLst>
              <a:ext uri="{FF2B5EF4-FFF2-40B4-BE49-F238E27FC236}">
                <a16:creationId xmlns:a16="http://schemas.microsoft.com/office/drawing/2014/main" id="{89A0E08C-350F-8656-D524-2CFA04B5B186}"/>
              </a:ext>
            </a:extLst>
          </p:cNvPr>
          <p:cNvSpPr>
            <a:spLocks noGrp="1"/>
          </p:cNvSpPr>
          <p:nvPr>
            <p:ph type="sldNum" sz="quarter" idx="18"/>
          </p:nvPr>
        </p:nvSpPr>
        <p:spPr/>
        <p:txBody>
          <a:bodyPr/>
          <a:lstStyle/>
          <a:p>
            <a:fld id="{8699F50C-BE38-4BD0-BA84-9B090E1F2B9B}" type="slidenum">
              <a:rPr lang="en-US" noProof="0" smtClean="0"/>
              <a:t>14</a:t>
            </a:fld>
            <a:endParaRPr lang="en-US" noProof="0" dirty="0"/>
          </a:p>
        </p:txBody>
      </p:sp>
      <p:sp>
        <p:nvSpPr>
          <p:cNvPr id="6" name="Title 5">
            <a:extLst>
              <a:ext uri="{FF2B5EF4-FFF2-40B4-BE49-F238E27FC236}">
                <a16:creationId xmlns:a16="http://schemas.microsoft.com/office/drawing/2014/main" id="{559F0212-75E3-6825-DED5-48D2A0BA0336}"/>
              </a:ext>
            </a:extLst>
          </p:cNvPr>
          <p:cNvSpPr>
            <a:spLocks noGrp="1"/>
          </p:cNvSpPr>
          <p:nvPr>
            <p:ph type="title"/>
          </p:nvPr>
        </p:nvSpPr>
        <p:spPr/>
        <p:txBody>
          <a:bodyPr/>
          <a:lstStyle/>
          <a:p>
            <a:r>
              <a:rPr lang="en-US" dirty="0"/>
              <a:t>Demo Developing the Application</a:t>
            </a:r>
          </a:p>
        </p:txBody>
      </p:sp>
      <p:sp>
        <p:nvSpPr>
          <p:cNvPr id="8" name="TextBox 7">
            <a:extLst>
              <a:ext uri="{FF2B5EF4-FFF2-40B4-BE49-F238E27FC236}">
                <a16:creationId xmlns:a16="http://schemas.microsoft.com/office/drawing/2014/main" id="{5D783EF1-B05F-4822-1029-1C89C5672891}"/>
              </a:ext>
            </a:extLst>
          </p:cNvPr>
          <p:cNvSpPr txBox="1"/>
          <p:nvPr/>
        </p:nvSpPr>
        <p:spPr>
          <a:xfrm>
            <a:off x="518678" y="1829574"/>
            <a:ext cx="9327966" cy="1200329"/>
          </a:xfrm>
          <a:prstGeom prst="rect">
            <a:avLst/>
          </a:prstGeom>
          <a:noFill/>
        </p:spPr>
        <p:txBody>
          <a:bodyPr wrap="square">
            <a:spAutoFit/>
          </a:bodyPr>
          <a:lstStyle/>
          <a:p>
            <a:r>
              <a:rPr lang="en-US" b="0" i="0" dirty="0">
                <a:solidFill>
                  <a:srgbClr val="212529"/>
                </a:solidFill>
                <a:effectLst/>
                <a:latin typeface="-apple-system"/>
              </a:rPr>
              <a:t>.</a:t>
            </a:r>
            <a:r>
              <a:rPr lang="en-US" b="0" i="0" dirty="0" err="1">
                <a:solidFill>
                  <a:srgbClr val="212529"/>
                </a:solidFill>
                <a:effectLst/>
                <a:latin typeface="-apple-system"/>
              </a:rPr>
              <a:t>EntityFrameworkCore</a:t>
            </a:r>
            <a:r>
              <a:rPr lang="en-US" b="0" i="0" dirty="0">
                <a:solidFill>
                  <a:srgbClr val="212529"/>
                </a:solidFill>
                <a:effectLst/>
                <a:latin typeface="-apple-system"/>
              </a:rPr>
              <a:t> project includes a pre-defined </a:t>
            </a:r>
            <a:r>
              <a:rPr lang="en-US" b="0" i="0" dirty="0" err="1">
                <a:solidFill>
                  <a:srgbClr val="212529"/>
                </a:solidFill>
                <a:effectLst/>
                <a:latin typeface="-apple-system"/>
              </a:rPr>
              <a:t>DbContext</a:t>
            </a:r>
            <a:r>
              <a:rPr lang="en-US" dirty="0">
                <a:solidFill>
                  <a:srgbClr val="212529"/>
                </a:solidFill>
                <a:latin typeface="-apple-system"/>
              </a:rPr>
              <a:t> and</a:t>
            </a:r>
            <a:r>
              <a:rPr lang="en-US" b="0" i="0" dirty="0">
                <a:solidFill>
                  <a:srgbClr val="212529"/>
                </a:solidFill>
                <a:effectLst/>
                <a:latin typeface="-apple-system"/>
              </a:rPr>
              <a:t> should add the </a:t>
            </a:r>
            <a:r>
              <a:rPr lang="en-US" b="0" i="0" dirty="0" err="1">
                <a:solidFill>
                  <a:srgbClr val="212529"/>
                </a:solidFill>
                <a:effectLst/>
                <a:latin typeface="-apple-system"/>
              </a:rPr>
              <a:t>DbSet</a:t>
            </a:r>
            <a:r>
              <a:rPr lang="en-US" b="0" i="0" dirty="0">
                <a:solidFill>
                  <a:srgbClr val="212529"/>
                </a:solidFill>
                <a:effectLst/>
                <a:latin typeface="-apple-system"/>
              </a:rPr>
              <a:t> for the Entities into the </a:t>
            </a:r>
            <a:r>
              <a:rPr lang="en-US" b="0" i="0" dirty="0" err="1">
                <a:solidFill>
                  <a:srgbClr val="212529"/>
                </a:solidFill>
                <a:effectLst/>
                <a:latin typeface="-apple-system"/>
              </a:rPr>
              <a:t>DbContext</a:t>
            </a:r>
            <a:r>
              <a:rPr lang="en-US" dirty="0">
                <a:solidFill>
                  <a:srgbClr val="212529"/>
                </a:solidFill>
                <a:latin typeface="-apple-system"/>
              </a:rPr>
              <a:t>.</a:t>
            </a:r>
          </a:p>
          <a:p>
            <a:endParaRPr lang="en-US" dirty="0">
              <a:solidFill>
                <a:srgbClr val="212529"/>
              </a:solidFill>
              <a:latin typeface="-apple-system"/>
            </a:endParaRPr>
          </a:p>
          <a:p>
            <a:r>
              <a:rPr lang="en-US" dirty="0">
                <a:solidFill>
                  <a:srgbClr val="212529"/>
                </a:solidFill>
                <a:latin typeface="-apple-system"/>
                <a:hlinkClick r:id="rId2"/>
              </a:rPr>
              <a:t>Code demo</a:t>
            </a:r>
            <a:endParaRPr lang="en-US" dirty="0"/>
          </a:p>
        </p:txBody>
      </p:sp>
      <p:sp>
        <p:nvSpPr>
          <p:cNvPr id="9" name="Text Placeholder 2">
            <a:extLst>
              <a:ext uri="{FF2B5EF4-FFF2-40B4-BE49-F238E27FC236}">
                <a16:creationId xmlns:a16="http://schemas.microsoft.com/office/drawing/2014/main" id="{911378E2-DE8F-4EB1-1C52-5CED68BFB8AF}"/>
              </a:ext>
            </a:extLst>
          </p:cNvPr>
          <p:cNvSpPr txBox="1">
            <a:spLocks/>
          </p:cNvSpPr>
          <p:nvPr/>
        </p:nvSpPr>
        <p:spPr>
          <a:xfrm>
            <a:off x="518678" y="3097259"/>
            <a:ext cx="7368596" cy="608895"/>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Creating the First Database Migration</a:t>
            </a:r>
          </a:p>
        </p:txBody>
      </p:sp>
      <p:sp>
        <p:nvSpPr>
          <p:cNvPr id="10" name="TextBox 9">
            <a:extLst>
              <a:ext uri="{FF2B5EF4-FFF2-40B4-BE49-F238E27FC236}">
                <a16:creationId xmlns:a16="http://schemas.microsoft.com/office/drawing/2014/main" id="{D8C707AE-B820-4216-DCE3-6F3DA6C4A813}"/>
              </a:ext>
            </a:extLst>
          </p:cNvPr>
          <p:cNvSpPr txBox="1"/>
          <p:nvPr/>
        </p:nvSpPr>
        <p:spPr>
          <a:xfrm>
            <a:off x="518678" y="3559059"/>
            <a:ext cx="9327966" cy="923330"/>
          </a:xfrm>
          <a:prstGeom prst="rect">
            <a:avLst/>
          </a:prstGeom>
          <a:noFill/>
        </p:spPr>
        <p:txBody>
          <a:bodyPr wrap="square">
            <a:spAutoFit/>
          </a:bodyPr>
          <a:lstStyle/>
          <a:p>
            <a:pPr marL="285750" indent="-285750">
              <a:buFont typeface="Arial" panose="020B0604020202020204" pitchFamily="34" charset="0"/>
              <a:buChar char="•"/>
            </a:pPr>
            <a:r>
              <a:rPr lang="en-US" dirty="0"/>
              <a:t>Open the Package Manager Console from Visual Studio and run the Add-Migration command (Default project must be the .</a:t>
            </a:r>
            <a:r>
              <a:rPr lang="en-US" dirty="0" err="1"/>
              <a:t>EntityFrameworkCore</a:t>
            </a:r>
            <a:r>
              <a:rPr lang="en-US" dirty="0"/>
              <a:t> project)</a:t>
            </a:r>
          </a:p>
          <a:p>
            <a:pPr marL="285750" indent="-285750">
              <a:buClr>
                <a:schemeClr val="accent2"/>
              </a:buClr>
              <a:buFont typeface="Arial" panose="020B0604020202020204" pitchFamily="34" charset="0"/>
              <a:buChar char="•"/>
            </a:pPr>
            <a:r>
              <a:rPr lang="en-US" dirty="0"/>
              <a:t>Run command: </a:t>
            </a:r>
            <a:r>
              <a:rPr lang="en-US" sz="1800" dirty="0">
                <a:solidFill>
                  <a:srgbClr val="000000"/>
                </a:solidFill>
                <a:latin typeface="Cascadia Mono" panose="020B0609020000020004" pitchFamily="49" charset="0"/>
              </a:rPr>
              <a:t>PM&gt; update-database</a:t>
            </a:r>
            <a:r>
              <a:rPr lang="en-US" dirty="0"/>
              <a:t> </a:t>
            </a:r>
          </a:p>
        </p:txBody>
      </p:sp>
      <p:pic>
        <p:nvPicPr>
          <p:cNvPr id="13" name="Picture 12">
            <a:extLst>
              <a:ext uri="{FF2B5EF4-FFF2-40B4-BE49-F238E27FC236}">
                <a16:creationId xmlns:a16="http://schemas.microsoft.com/office/drawing/2014/main" id="{6C59A278-4D36-1578-7508-5281EF4D4D56}"/>
              </a:ext>
            </a:extLst>
          </p:cNvPr>
          <p:cNvPicPr>
            <a:picLocks noChangeAspect="1"/>
          </p:cNvPicPr>
          <p:nvPr/>
        </p:nvPicPr>
        <p:blipFill>
          <a:blip r:embed="rId3"/>
          <a:stretch>
            <a:fillRect/>
          </a:stretch>
        </p:blipFill>
        <p:spPr>
          <a:xfrm>
            <a:off x="2975966" y="4482389"/>
            <a:ext cx="7607691" cy="2000353"/>
          </a:xfrm>
          <a:prstGeom prst="rect">
            <a:avLst/>
          </a:prstGeom>
        </p:spPr>
      </p:pic>
    </p:spTree>
    <p:extLst>
      <p:ext uri="{BB962C8B-B14F-4D97-AF65-F5344CB8AC3E}">
        <p14:creationId xmlns:p14="http://schemas.microsoft.com/office/powerpoint/2010/main" val="3976165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AE3475-BFF6-2F20-B09D-590A2152D7BB}"/>
              </a:ext>
            </a:extLst>
          </p:cNvPr>
          <p:cNvSpPr>
            <a:spLocks noGrp="1"/>
          </p:cNvSpPr>
          <p:nvPr>
            <p:ph type="body" sz="quarter" idx="16"/>
          </p:nvPr>
        </p:nvSpPr>
        <p:spPr/>
        <p:txBody>
          <a:bodyPr/>
          <a:lstStyle/>
          <a:p>
            <a:r>
              <a:rPr lang="en-US" dirty="0"/>
              <a:t>Create Application Service and Testing </a:t>
            </a:r>
          </a:p>
        </p:txBody>
      </p:sp>
      <p:sp>
        <p:nvSpPr>
          <p:cNvPr id="4" name="Footer Placeholder 3">
            <a:extLst>
              <a:ext uri="{FF2B5EF4-FFF2-40B4-BE49-F238E27FC236}">
                <a16:creationId xmlns:a16="http://schemas.microsoft.com/office/drawing/2014/main" id="{986984AA-7C7C-F148-1145-F1BE99C2A5FB}"/>
              </a:ext>
            </a:extLst>
          </p:cNvPr>
          <p:cNvSpPr>
            <a:spLocks noGrp="1"/>
          </p:cNvSpPr>
          <p:nvPr>
            <p:ph type="ftr" sz="quarter" idx="17"/>
          </p:nvPr>
        </p:nvSpPr>
        <p:spPr/>
        <p:txBody>
          <a:bodyPr/>
          <a:lstStyle/>
          <a:p>
            <a:r>
              <a:rPr lang="en-US" noProof="0"/>
              <a:t>Add a footer</a:t>
            </a:r>
            <a:endParaRPr lang="en-US" noProof="0" dirty="0"/>
          </a:p>
        </p:txBody>
      </p:sp>
      <p:sp>
        <p:nvSpPr>
          <p:cNvPr id="5" name="Slide Number Placeholder 4">
            <a:extLst>
              <a:ext uri="{FF2B5EF4-FFF2-40B4-BE49-F238E27FC236}">
                <a16:creationId xmlns:a16="http://schemas.microsoft.com/office/drawing/2014/main" id="{89A0E08C-350F-8656-D524-2CFA04B5B186}"/>
              </a:ext>
            </a:extLst>
          </p:cNvPr>
          <p:cNvSpPr>
            <a:spLocks noGrp="1"/>
          </p:cNvSpPr>
          <p:nvPr>
            <p:ph type="sldNum" sz="quarter" idx="18"/>
          </p:nvPr>
        </p:nvSpPr>
        <p:spPr/>
        <p:txBody>
          <a:bodyPr/>
          <a:lstStyle/>
          <a:p>
            <a:fld id="{8699F50C-BE38-4BD0-BA84-9B090E1F2B9B}" type="slidenum">
              <a:rPr lang="en-US" noProof="0" smtClean="0"/>
              <a:t>15</a:t>
            </a:fld>
            <a:endParaRPr lang="en-US" noProof="0" dirty="0"/>
          </a:p>
        </p:txBody>
      </p:sp>
      <p:sp>
        <p:nvSpPr>
          <p:cNvPr id="6" name="Title 5">
            <a:extLst>
              <a:ext uri="{FF2B5EF4-FFF2-40B4-BE49-F238E27FC236}">
                <a16:creationId xmlns:a16="http://schemas.microsoft.com/office/drawing/2014/main" id="{559F0212-75E3-6825-DED5-48D2A0BA0336}"/>
              </a:ext>
            </a:extLst>
          </p:cNvPr>
          <p:cNvSpPr>
            <a:spLocks noGrp="1"/>
          </p:cNvSpPr>
          <p:nvPr>
            <p:ph type="title"/>
          </p:nvPr>
        </p:nvSpPr>
        <p:spPr/>
        <p:txBody>
          <a:bodyPr/>
          <a:lstStyle/>
          <a:p>
            <a:r>
              <a:rPr lang="en-US" dirty="0"/>
              <a:t>Demo Developing the Application</a:t>
            </a:r>
          </a:p>
        </p:txBody>
      </p:sp>
      <p:sp>
        <p:nvSpPr>
          <p:cNvPr id="8" name="TextBox 7">
            <a:extLst>
              <a:ext uri="{FF2B5EF4-FFF2-40B4-BE49-F238E27FC236}">
                <a16:creationId xmlns:a16="http://schemas.microsoft.com/office/drawing/2014/main" id="{5D783EF1-B05F-4822-1029-1C89C5672891}"/>
              </a:ext>
            </a:extLst>
          </p:cNvPr>
          <p:cNvSpPr txBox="1"/>
          <p:nvPr/>
        </p:nvSpPr>
        <p:spPr>
          <a:xfrm>
            <a:off x="518677" y="1829574"/>
            <a:ext cx="10236426" cy="1200329"/>
          </a:xfrm>
          <a:prstGeom prst="rect">
            <a:avLst/>
          </a:prstGeom>
          <a:noFill/>
        </p:spPr>
        <p:txBody>
          <a:bodyPr wrap="square">
            <a:spAutoFit/>
          </a:bodyPr>
          <a:lstStyle/>
          <a:p>
            <a:r>
              <a:rPr lang="en-US" dirty="0"/>
              <a:t>Create </a:t>
            </a:r>
            <a:r>
              <a:rPr lang="en-US" dirty="0" err="1"/>
              <a:t>AppService</a:t>
            </a:r>
            <a:r>
              <a:rPr lang="en-US" dirty="0"/>
              <a:t>, into the .Application project to perform application logic</a:t>
            </a:r>
          </a:p>
          <a:p>
            <a:endParaRPr lang="en-US" dirty="0"/>
          </a:p>
          <a:p>
            <a:r>
              <a:rPr lang="en-US" dirty="0">
                <a:hlinkClick r:id="rId2"/>
              </a:rPr>
              <a:t>Code demo</a:t>
            </a:r>
            <a:endParaRPr lang="en-US" dirty="0"/>
          </a:p>
          <a:p>
            <a:endParaRPr lang="en-US" dirty="0"/>
          </a:p>
        </p:txBody>
      </p:sp>
      <p:sp>
        <p:nvSpPr>
          <p:cNvPr id="11" name="TextBox 10">
            <a:extLst>
              <a:ext uri="{FF2B5EF4-FFF2-40B4-BE49-F238E27FC236}">
                <a16:creationId xmlns:a16="http://schemas.microsoft.com/office/drawing/2014/main" id="{875F692B-BCC6-E660-3F4B-D0ECE63A6C9F}"/>
              </a:ext>
            </a:extLst>
          </p:cNvPr>
          <p:cNvSpPr txBox="1"/>
          <p:nvPr/>
        </p:nvSpPr>
        <p:spPr>
          <a:xfrm>
            <a:off x="1617045" y="5463396"/>
            <a:ext cx="10236426" cy="923330"/>
          </a:xfrm>
          <a:prstGeom prst="rect">
            <a:avLst/>
          </a:prstGeom>
          <a:noFill/>
        </p:spPr>
        <p:txBody>
          <a:bodyPr wrap="square">
            <a:spAutoFit/>
          </a:bodyPr>
          <a:lstStyle/>
          <a:p>
            <a:r>
              <a:rPr lang="en-US" b="0" i="1" strike="noStrike" dirty="0">
                <a:effectLst/>
                <a:latin typeface="-apple-system"/>
              </a:rPr>
              <a:t>Note: </a:t>
            </a:r>
            <a:r>
              <a:rPr lang="en-US" b="0" i="1" u="none" strike="noStrike" dirty="0">
                <a:solidFill>
                  <a:srgbClr val="007BFF"/>
                </a:solidFill>
                <a:effectLst/>
                <a:latin typeface="-apple-system"/>
                <a:hlinkClick r:id="rId3"/>
              </a:rPr>
              <a:t>Application Services</a:t>
            </a:r>
            <a:r>
              <a:rPr lang="en-US" b="0" i="1" dirty="0">
                <a:solidFill>
                  <a:srgbClr val="212529"/>
                </a:solidFill>
                <a:effectLst/>
                <a:latin typeface="-apple-system"/>
              </a:rPr>
              <a:t> are used to expose domain logic to the presentation layer. An Application Service is called from presentation layer with a </a:t>
            </a:r>
            <a:r>
              <a:rPr lang="en-US" b="0" i="1" u="none" strike="noStrike" dirty="0">
                <a:solidFill>
                  <a:srgbClr val="007BFF"/>
                </a:solidFill>
                <a:effectLst/>
                <a:latin typeface="-apple-system"/>
                <a:hlinkClick r:id="rId4"/>
              </a:rPr>
              <a:t>Data Transfer Object</a:t>
            </a:r>
            <a:r>
              <a:rPr lang="en-US" b="0" i="1" dirty="0">
                <a:solidFill>
                  <a:srgbClr val="212529"/>
                </a:solidFill>
                <a:effectLst/>
                <a:latin typeface="-apple-system"/>
              </a:rPr>
              <a:t> (DTO) as parameter (if needed), uses domain objects to perform some specific business logic and returns a DTO back to the presentation layer (if needed).</a:t>
            </a:r>
            <a:endParaRPr lang="en-US" dirty="0"/>
          </a:p>
        </p:txBody>
      </p:sp>
      <p:pic>
        <p:nvPicPr>
          <p:cNvPr id="14" name="Picture 13">
            <a:extLst>
              <a:ext uri="{FF2B5EF4-FFF2-40B4-BE49-F238E27FC236}">
                <a16:creationId xmlns:a16="http://schemas.microsoft.com/office/drawing/2014/main" id="{17708BCF-B286-F47A-666F-A777BF2F13EC}"/>
              </a:ext>
            </a:extLst>
          </p:cNvPr>
          <p:cNvPicPr>
            <a:picLocks noChangeAspect="1"/>
          </p:cNvPicPr>
          <p:nvPr/>
        </p:nvPicPr>
        <p:blipFill>
          <a:blip r:embed="rId5"/>
          <a:stretch>
            <a:fillRect/>
          </a:stretch>
        </p:blipFill>
        <p:spPr>
          <a:xfrm>
            <a:off x="2714179" y="2258170"/>
            <a:ext cx="6254892" cy="3222897"/>
          </a:xfrm>
          <a:prstGeom prst="rect">
            <a:avLst/>
          </a:prstGeom>
        </p:spPr>
      </p:pic>
    </p:spTree>
    <p:extLst>
      <p:ext uri="{BB962C8B-B14F-4D97-AF65-F5344CB8AC3E}">
        <p14:creationId xmlns:p14="http://schemas.microsoft.com/office/powerpoint/2010/main" val="4100866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AE3475-BFF6-2F20-B09D-590A2152D7BB}"/>
              </a:ext>
            </a:extLst>
          </p:cNvPr>
          <p:cNvSpPr>
            <a:spLocks noGrp="1"/>
          </p:cNvSpPr>
          <p:nvPr>
            <p:ph type="body" sz="quarter" idx="16"/>
          </p:nvPr>
        </p:nvSpPr>
        <p:spPr/>
        <p:txBody>
          <a:bodyPr/>
          <a:lstStyle/>
          <a:p>
            <a:r>
              <a:rPr lang="en-US" dirty="0"/>
              <a:t>Integrate Application Service with web controller</a:t>
            </a:r>
          </a:p>
        </p:txBody>
      </p:sp>
      <p:sp>
        <p:nvSpPr>
          <p:cNvPr id="4" name="Footer Placeholder 3">
            <a:extLst>
              <a:ext uri="{FF2B5EF4-FFF2-40B4-BE49-F238E27FC236}">
                <a16:creationId xmlns:a16="http://schemas.microsoft.com/office/drawing/2014/main" id="{986984AA-7C7C-F148-1145-F1BE99C2A5FB}"/>
              </a:ext>
            </a:extLst>
          </p:cNvPr>
          <p:cNvSpPr>
            <a:spLocks noGrp="1"/>
          </p:cNvSpPr>
          <p:nvPr>
            <p:ph type="ftr" sz="quarter" idx="17"/>
          </p:nvPr>
        </p:nvSpPr>
        <p:spPr/>
        <p:txBody>
          <a:bodyPr/>
          <a:lstStyle/>
          <a:p>
            <a:r>
              <a:rPr lang="en-US" noProof="0"/>
              <a:t>Add a footer</a:t>
            </a:r>
            <a:endParaRPr lang="en-US" noProof="0" dirty="0"/>
          </a:p>
        </p:txBody>
      </p:sp>
      <p:sp>
        <p:nvSpPr>
          <p:cNvPr id="5" name="Slide Number Placeholder 4">
            <a:extLst>
              <a:ext uri="{FF2B5EF4-FFF2-40B4-BE49-F238E27FC236}">
                <a16:creationId xmlns:a16="http://schemas.microsoft.com/office/drawing/2014/main" id="{89A0E08C-350F-8656-D524-2CFA04B5B186}"/>
              </a:ext>
            </a:extLst>
          </p:cNvPr>
          <p:cNvSpPr>
            <a:spLocks noGrp="1"/>
          </p:cNvSpPr>
          <p:nvPr>
            <p:ph type="sldNum" sz="quarter" idx="18"/>
          </p:nvPr>
        </p:nvSpPr>
        <p:spPr/>
        <p:txBody>
          <a:bodyPr/>
          <a:lstStyle/>
          <a:p>
            <a:fld id="{8699F50C-BE38-4BD0-BA84-9B090E1F2B9B}" type="slidenum">
              <a:rPr lang="en-US" noProof="0" smtClean="0"/>
              <a:t>16</a:t>
            </a:fld>
            <a:endParaRPr lang="en-US" noProof="0" dirty="0"/>
          </a:p>
        </p:txBody>
      </p:sp>
      <p:sp>
        <p:nvSpPr>
          <p:cNvPr id="6" name="Title 5">
            <a:extLst>
              <a:ext uri="{FF2B5EF4-FFF2-40B4-BE49-F238E27FC236}">
                <a16:creationId xmlns:a16="http://schemas.microsoft.com/office/drawing/2014/main" id="{559F0212-75E3-6825-DED5-48D2A0BA0336}"/>
              </a:ext>
            </a:extLst>
          </p:cNvPr>
          <p:cNvSpPr>
            <a:spLocks noGrp="1"/>
          </p:cNvSpPr>
          <p:nvPr>
            <p:ph type="title"/>
          </p:nvPr>
        </p:nvSpPr>
        <p:spPr/>
        <p:txBody>
          <a:bodyPr/>
          <a:lstStyle/>
          <a:p>
            <a:r>
              <a:rPr lang="en-US" dirty="0"/>
              <a:t>Demo Developing the Application</a:t>
            </a:r>
          </a:p>
        </p:txBody>
      </p:sp>
      <p:sp>
        <p:nvSpPr>
          <p:cNvPr id="8" name="TextBox 7">
            <a:extLst>
              <a:ext uri="{FF2B5EF4-FFF2-40B4-BE49-F238E27FC236}">
                <a16:creationId xmlns:a16="http://schemas.microsoft.com/office/drawing/2014/main" id="{5D783EF1-B05F-4822-1029-1C89C5672891}"/>
              </a:ext>
            </a:extLst>
          </p:cNvPr>
          <p:cNvSpPr txBox="1"/>
          <p:nvPr/>
        </p:nvSpPr>
        <p:spPr>
          <a:xfrm>
            <a:off x="518678" y="1829709"/>
            <a:ext cx="9327966" cy="1200329"/>
          </a:xfrm>
          <a:prstGeom prst="rect">
            <a:avLst/>
          </a:prstGeom>
          <a:noFill/>
        </p:spPr>
        <p:txBody>
          <a:bodyPr wrap="square">
            <a:spAutoFit/>
          </a:bodyPr>
          <a:lstStyle/>
          <a:p>
            <a:r>
              <a:rPr lang="en-US" dirty="0"/>
              <a:t>Creating a new controller class in the .Web project</a:t>
            </a:r>
          </a:p>
          <a:p>
            <a:endParaRPr lang="en-US" dirty="0"/>
          </a:p>
          <a:p>
            <a:r>
              <a:rPr lang="en-US" dirty="0">
                <a:hlinkClick r:id="rId2"/>
              </a:rPr>
              <a:t>Code demo</a:t>
            </a:r>
            <a:endParaRPr lang="en-US" dirty="0"/>
          </a:p>
          <a:p>
            <a:endParaRPr lang="en-US" dirty="0"/>
          </a:p>
        </p:txBody>
      </p:sp>
      <p:pic>
        <p:nvPicPr>
          <p:cNvPr id="7" name="Picture 6">
            <a:extLst>
              <a:ext uri="{FF2B5EF4-FFF2-40B4-BE49-F238E27FC236}">
                <a16:creationId xmlns:a16="http://schemas.microsoft.com/office/drawing/2014/main" id="{519A4701-739A-B818-2FE9-B010456D25DA}"/>
              </a:ext>
            </a:extLst>
          </p:cNvPr>
          <p:cNvPicPr>
            <a:picLocks noChangeAspect="1"/>
          </p:cNvPicPr>
          <p:nvPr/>
        </p:nvPicPr>
        <p:blipFill>
          <a:blip r:embed="rId3"/>
          <a:stretch>
            <a:fillRect/>
          </a:stretch>
        </p:blipFill>
        <p:spPr>
          <a:xfrm>
            <a:off x="3051394" y="3388270"/>
            <a:ext cx="6534486" cy="1987652"/>
          </a:xfrm>
          <a:prstGeom prst="rect">
            <a:avLst/>
          </a:prstGeom>
        </p:spPr>
      </p:pic>
    </p:spTree>
    <p:extLst>
      <p:ext uri="{BB962C8B-B14F-4D97-AF65-F5344CB8AC3E}">
        <p14:creationId xmlns:p14="http://schemas.microsoft.com/office/powerpoint/2010/main" val="2667014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F3E760B-08DB-F019-A514-7E338B6F5F23}"/>
              </a:ext>
            </a:extLst>
          </p:cNvPr>
          <p:cNvSpPr>
            <a:spLocks noGrp="1"/>
          </p:cNvSpPr>
          <p:nvPr>
            <p:ph type="ftr" sz="quarter" idx="17"/>
          </p:nvPr>
        </p:nvSpPr>
        <p:spPr/>
        <p:txBody>
          <a:bodyPr/>
          <a:lstStyle/>
          <a:p>
            <a:r>
              <a:rPr lang="en-US" noProof="0"/>
              <a:t>Add a footer</a:t>
            </a:r>
            <a:endParaRPr lang="en-US" noProof="0" dirty="0"/>
          </a:p>
        </p:txBody>
      </p:sp>
      <p:sp>
        <p:nvSpPr>
          <p:cNvPr id="5" name="Slide Number Placeholder 4">
            <a:extLst>
              <a:ext uri="{FF2B5EF4-FFF2-40B4-BE49-F238E27FC236}">
                <a16:creationId xmlns:a16="http://schemas.microsoft.com/office/drawing/2014/main" id="{7533FF0A-8AD7-C204-F33E-CC448E5DA8DC}"/>
              </a:ext>
            </a:extLst>
          </p:cNvPr>
          <p:cNvSpPr>
            <a:spLocks noGrp="1"/>
          </p:cNvSpPr>
          <p:nvPr>
            <p:ph type="sldNum" sz="quarter" idx="18"/>
          </p:nvPr>
        </p:nvSpPr>
        <p:spPr/>
        <p:txBody>
          <a:bodyPr/>
          <a:lstStyle/>
          <a:p>
            <a:fld id="{8699F50C-BE38-4BD0-BA84-9B090E1F2B9B}" type="slidenum">
              <a:rPr lang="en-US" noProof="0" smtClean="0"/>
              <a:t>17</a:t>
            </a:fld>
            <a:endParaRPr lang="en-US" noProof="0" dirty="0"/>
          </a:p>
        </p:txBody>
      </p:sp>
      <p:sp>
        <p:nvSpPr>
          <p:cNvPr id="6" name="Title 5">
            <a:extLst>
              <a:ext uri="{FF2B5EF4-FFF2-40B4-BE49-F238E27FC236}">
                <a16:creationId xmlns:a16="http://schemas.microsoft.com/office/drawing/2014/main" id="{C659B67F-4DB3-7485-D225-1FFDB79F2073}"/>
              </a:ext>
            </a:extLst>
          </p:cNvPr>
          <p:cNvSpPr>
            <a:spLocks noGrp="1"/>
          </p:cNvSpPr>
          <p:nvPr>
            <p:ph type="title"/>
          </p:nvPr>
        </p:nvSpPr>
        <p:spPr/>
        <p:txBody>
          <a:bodyPr>
            <a:normAutofit/>
          </a:bodyPr>
          <a:lstStyle/>
          <a:p>
            <a:r>
              <a:rPr lang="en-US" dirty="0"/>
              <a:t>To avoid when use ABP Framework </a:t>
            </a:r>
          </a:p>
        </p:txBody>
      </p:sp>
      <p:sp>
        <p:nvSpPr>
          <p:cNvPr id="7" name="Content Placeholder 15">
            <a:extLst>
              <a:ext uri="{FF2B5EF4-FFF2-40B4-BE49-F238E27FC236}">
                <a16:creationId xmlns:a16="http://schemas.microsoft.com/office/drawing/2014/main" id="{7F11AB2D-73DD-7C19-A4C2-FBCE082FA135}"/>
              </a:ext>
            </a:extLst>
          </p:cNvPr>
          <p:cNvSpPr txBox="1">
            <a:spLocks/>
          </p:cNvSpPr>
          <p:nvPr/>
        </p:nvSpPr>
        <p:spPr>
          <a:xfrm>
            <a:off x="518678" y="1613937"/>
            <a:ext cx="9212047" cy="3987966"/>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2"/>
              </a:buClr>
            </a:pPr>
            <a:r>
              <a:rPr lang="en-US" dirty="0">
                <a:solidFill>
                  <a:srgbClr val="212529"/>
                </a:solidFill>
                <a:latin typeface="-apple-system"/>
              </a:rPr>
              <a:t>Whenever you want 100% control of your code and the libraries you are using (and want to know what you are doing).</a:t>
            </a:r>
          </a:p>
          <a:p>
            <a:pPr>
              <a:buClr>
                <a:schemeClr val="accent2"/>
              </a:buClr>
            </a:pPr>
            <a:r>
              <a:rPr lang="en-US" dirty="0">
                <a:solidFill>
                  <a:srgbClr val="212529"/>
                </a:solidFill>
                <a:latin typeface="-apple-system"/>
              </a:rPr>
              <a:t>For very complex web sites, when you need to adhere to certain REST standards for your web API or have some custom / special authentication / authorization needs. Of course, you can still achieve your objectives by customizing the framework, but this may be counterproductive. It’s better to start from scratch and build the web site by yourself.</a:t>
            </a:r>
          </a:p>
          <a:p>
            <a:pPr>
              <a:buClr>
                <a:schemeClr val="accent2"/>
              </a:buClr>
            </a:pPr>
            <a:r>
              <a:rPr lang="en-US" dirty="0">
                <a:solidFill>
                  <a:srgbClr val="212529"/>
                </a:solidFill>
                <a:latin typeface="-apple-system"/>
              </a:rPr>
              <a:t>Where high performance is a top priority. This is because ABP uses dynamic code generation for web API and JavaScript proxies.</a:t>
            </a:r>
          </a:p>
          <a:p>
            <a:pPr>
              <a:buClr>
                <a:schemeClr val="accent2"/>
              </a:buClr>
            </a:pPr>
            <a:endParaRPr lang="en-US" dirty="0"/>
          </a:p>
        </p:txBody>
      </p:sp>
    </p:spTree>
    <p:extLst>
      <p:ext uri="{BB962C8B-B14F-4D97-AF65-F5344CB8AC3E}">
        <p14:creationId xmlns:p14="http://schemas.microsoft.com/office/powerpoint/2010/main" val="1366122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86984AA-7C7C-F148-1145-F1BE99C2A5FB}"/>
              </a:ext>
            </a:extLst>
          </p:cNvPr>
          <p:cNvSpPr>
            <a:spLocks noGrp="1"/>
          </p:cNvSpPr>
          <p:nvPr>
            <p:ph type="ftr" sz="quarter" idx="17"/>
          </p:nvPr>
        </p:nvSpPr>
        <p:spPr/>
        <p:txBody>
          <a:bodyPr/>
          <a:lstStyle/>
          <a:p>
            <a:r>
              <a:rPr lang="en-US" noProof="0"/>
              <a:t>Add a footer</a:t>
            </a:r>
            <a:endParaRPr lang="en-US" noProof="0" dirty="0"/>
          </a:p>
        </p:txBody>
      </p:sp>
      <p:sp>
        <p:nvSpPr>
          <p:cNvPr id="5" name="Slide Number Placeholder 4">
            <a:extLst>
              <a:ext uri="{FF2B5EF4-FFF2-40B4-BE49-F238E27FC236}">
                <a16:creationId xmlns:a16="http://schemas.microsoft.com/office/drawing/2014/main" id="{89A0E08C-350F-8656-D524-2CFA04B5B186}"/>
              </a:ext>
            </a:extLst>
          </p:cNvPr>
          <p:cNvSpPr>
            <a:spLocks noGrp="1"/>
          </p:cNvSpPr>
          <p:nvPr>
            <p:ph type="sldNum" sz="quarter" idx="18"/>
          </p:nvPr>
        </p:nvSpPr>
        <p:spPr/>
        <p:txBody>
          <a:bodyPr/>
          <a:lstStyle/>
          <a:p>
            <a:fld id="{8699F50C-BE38-4BD0-BA84-9B090E1F2B9B}" type="slidenum">
              <a:rPr lang="en-US" noProof="0" smtClean="0"/>
              <a:t>18</a:t>
            </a:fld>
            <a:endParaRPr lang="en-US" noProof="0" dirty="0"/>
          </a:p>
        </p:txBody>
      </p:sp>
      <p:sp>
        <p:nvSpPr>
          <p:cNvPr id="6" name="Title 5">
            <a:extLst>
              <a:ext uri="{FF2B5EF4-FFF2-40B4-BE49-F238E27FC236}">
                <a16:creationId xmlns:a16="http://schemas.microsoft.com/office/drawing/2014/main" id="{559F0212-75E3-6825-DED5-48D2A0BA0336}"/>
              </a:ext>
            </a:extLst>
          </p:cNvPr>
          <p:cNvSpPr>
            <a:spLocks noGrp="1"/>
          </p:cNvSpPr>
          <p:nvPr>
            <p:ph type="title"/>
          </p:nvPr>
        </p:nvSpPr>
        <p:spPr/>
        <p:txBody>
          <a:bodyPr/>
          <a:lstStyle/>
          <a:p>
            <a:r>
              <a:rPr lang="en-US" dirty="0"/>
              <a:t>References</a:t>
            </a:r>
          </a:p>
        </p:txBody>
      </p:sp>
      <p:sp>
        <p:nvSpPr>
          <p:cNvPr id="8" name="TextBox 7">
            <a:extLst>
              <a:ext uri="{FF2B5EF4-FFF2-40B4-BE49-F238E27FC236}">
                <a16:creationId xmlns:a16="http://schemas.microsoft.com/office/drawing/2014/main" id="{5D783EF1-B05F-4822-1029-1C89C5672891}"/>
              </a:ext>
            </a:extLst>
          </p:cNvPr>
          <p:cNvSpPr txBox="1"/>
          <p:nvPr/>
        </p:nvSpPr>
        <p:spPr>
          <a:xfrm>
            <a:off x="518678" y="1858450"/>
            <a:ext cx="9327966" cy="2585323"/>
          </a:xfrm>
          <a:prstGeom prst="rect">
            <a:avLst/>
          </a:prstGeom>
          <a:noFill/>
        </p:spPr>
        <p:txBody>
          <a:bodyPr wrap="square">
            <a:spAutoFit/>
          </a:bodyPr>
          <a:lstStyle/>
          <a:p>
            <a:pPr marL="285750" indent="-285750">
              <a:buFont typeface="Arial" panose="020B0604020202020204" pitchFamily="34" charset="0"/>
              <a:buChar char="•"/>
            </a:pPr>
            <a:r>
              <a:rPr lang="en-US" dirty="0">
                <a:hlinkClick r:id="rId2"/>
              </a:rPr>
              <a:t>https://aspnetboilerplate.com/Pages/Documents</a:t>
            </a:r>
            <a:endParaRPr lang="en-US" dirty="0"/>
          </a:p>
          <a:p>
            <a:pPr marL="285750" indent="-285750">
              <a:buFont typeface="Arial" panose="020B0604020202020204" pitchFamily="34" charset="0"/>
              <a:buChar char="•"/>
            </a:pPr>
            <a:r>
              <a:rPr lang="en-US" dirty="0">
                <a:hlinkClick r:id="rId3"/>
              </a:rPr>
              <a:t>https://github.com/aspnetboilerplate/aspnetboilerplate</a:t>
            </a:r>
            <a:endParaRPr lang="en-US" dirty="0"/>
          </a:p>
          <a:p>
            <a:pPr marL="285750" indent="-285750">
              <a:buFont typeface="Arial" panose="020B0604020202020204" pitchFamily="34" charset="0"/>
              <a:buChar char="•"/>
            </a:pPr>
            <a:r>
              <a:rPr lang="en-US" dirty="0">
                <a:hlinkClick r:id="rId4"/>
              </a:rPr>
              <a:t>https://aspnetboilerplate.com/Pages/Documents/Articles-Tutorials</a:t>
            </a:r>
            <a:endParaRPr lang="en-US" dirty="0"/>
          </a:p>
          <a:p>
            <a:pPr marL="285750" indent="-285750">
              <a:buFont typeface="Arial" panose="020B0604020202020204" pitchFamily="34" charset="0"/>
              <a:buChar char="•"/>
            </a:pPr>
            <a:r>
              <a:rPr lang="en-US" dirty="0">
                <a:hlinkClick r:id="rId5"/>
              </a:rPr>
              <a:t>https://domaindrivendesign.org/the-main-goal-of-domain-driven-design</a:t>
            </a:r>
            <a:endParaRPr lang="en-US" dirty="0"/>
          </a:p>
          <a:p>
            <a:pPr marL="285750" indent="-285750">
              <a:buFont typeface="Arial" panose="020B0604020202020204" pitchFamily="34" charset="0"/>
              <a:buChar char="•"/>
            </a:pPr>
            <a:r>
              <a:rPr lang="en-US" dirty="0">
                <a:hlinkClick r:id="rId6"/>
              </a:rPr>
              <a:t>https://github.com/gautema/CQRSlite</a:t>
            </a:r>
            <a:endParaRPr lang="en-US" dirty="0"/>
          </a:p>
          <a:p>
            <a:pPr marL="285750" indent="-285750">
              <a:buFont typeface="Arial" panose="020B0604020202020204" pitchFamily="34" charset="0"/>
              <a:buChar char="•"/>
            </a:pPr>
            <a:r>
              <a:rPr lang="en-US" dirty="0">
                <a:hlinkClick r:id="rId7"/>
              </a:rPr>
              <a:t>https://github.com/Sairyss/domain-driven-hexagon</a:t>
            </a:r>
            <a:endParaRPr lang="en-US" dirty="0"/>
          </a:p>
          <a:p>
            <a:pPr marL="285750" indent="-285750">
              <a:buFont typeface="Arial" panose="020B0604020202020204" pitchFamily="34" charset="0"/>
              <a:buChar char="•"/>
            </a:pPr>
            <a:r>
              <a:rPr lang="en-US" dirty="0">
                <a:hlinkClick r:id="rId8"/>
              </a:rPr>
              <a:t>https://stackoverflow.com/questions/tagged/aspnetboilerplate</a:t>
            </a:r>
            <a:endParaRPr lang="en-US" dirty="0"/>
          </a:p>
          <a:p>
            <a:pPr marL="285750" indent="-285750">
              <a:buFont typeface="Arial" panose="020B0604020202020204" pitchFamily="34" charset="0"/>
              <a:buChar char="•"/>
            </a:pPr>
            <a:r>
              <a:rPr lang="en-US" dirty="0">
                <a:hlinkClick r:id="rId9"/>
              </a:rPr>
              <a:t>https://www.objectivity.co.uk/blog/thoughts-asp-net-boilerplate</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97216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B6C5EAB-81FF-4827-A160-22F4363C611A}"/>
              </a:ext>
            </a:extLst>
          </p:cNvPr>
          <p:cNvSpPr>
            <a:spLocks noGrp="1"/>
          </p:cNvSpPr>
          <p:nvPr>
            <p:ph type="ctrTitle"/>
          </p:nvPr>
        </p:nvSpPr>
        <p:spPr/>
        <p:txBody>
          <a:bodyPr/>
          <a:lstStyle/>
          <a:p>
            <a:r>
              <a:rPr lang="en-US" dirty="0"/>
              <a:t>Thank </a:t>
            </a:r>
            <a:r>
              <a:rPr lang="en-US" b="0" dirty="0"/>
              <a:t>You.</a:t>
            </a:r>
          </a:p>
        </p:txBody>
      </p:sp>
    </p:spTree>
    <p:extLst>
      <p:ext uri="{BB962C8B-B14F-4D97-AF65-F5344CB8AC3E}">
        <p14:creationId xmlns:p14="http://schemas.microsoft.com/office/powerpoint/2010/main" val="2260955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p:txBody>
          <a:bodyPr/>
          <a:lstStyle/>
          <a:p>
            <a:r>
              <a:rPr lang="en-US" dirty="0"/>
              <a:t>ASP.NET Boilerplate </a:t>
            </a:r>
            <a:endParaRPr lang="en-US" b="0" dirty="0"/>
          </a:p>
        </p:txBody>
      </p:sp>
      <p:sp>
        <p:nvSpPr>
          <p:cNvPr id="9" name="Text Placeholder 8">
            <a:extLst>
              <a:ext uri="{FF2B5EF4-FFF2-40B4-BE49-F238E27FC236}">
                <a16:creationId xmlns:a16="http://schemas.microsoft.com/office/drawing/2014/main" id="{53469036-D1FB-4164-96AE-B6D8CECCFC96}"/>
              </a:ext>
            </a:extLst>
          </p:cNvPr>
          <p:cNvSpPr>
            <a:spLocks noGrp="1"/>
          </p:cNvSpPr>
          <p:nvPr>
            <p:ph type="body" sz="quarter" idx="13"/>
          </p:nvPr>
        </p:nvSpPr>
        <p:spPr/>
        <p:txBody>
          <a:bodyPr/>
          <a:lstStyle/>
          <a:p>
            <a:r>
              <a:rPr lang="en-US" dirty="0"/>
              <a:t>About contributors – </a:t>
            </a:r>
            <a:r>
              <a:rPr lang="en-US" dirty="0">
                <a:hlinkClick r:id="rId2"/>
              </a:rPr>
              <a:t>Volosoft.com</a:t>
            </a:r>
            <a:endParaRPr lang="en-US"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267037" y="3196915"/>
            <a:ext cx="6692113" cy="3159435"/>
          </a:xfrm>
        </p:spPr>
        <p:txBody>
          <a:bodyPr>
            <a:normAutofit/>
          </a:bodyPr>
          <a:lstStyle/>
          <a:p>
            <a:pPr lvl="0"/>
            <a:r>
              <a:rPr lang="en-US" dirty="0"/>
              <a:t>With team is mainly experienced on: </a:t>
            </a:r>
          </a:p>
          <a:p>
            <a:pPr lvl="1">
              <a:buFontTx/>
              <a:buChar char="-"/>
            </a:pPr>
            <a:r>
              <a:rPr lang="en-US" dirty="0"/>
              <a:t>Microsoft technologies: ASP.NET Core, Typescript…</a:t>
            </a:r>
          </a:p>
          <a:p>
            <a:pPr lvl="1">
              <a:buFontTx/>
              <a:buChar char="-"/>
            </a:pPr>
            <a:r>
              <a:rPr lang="en-US" dirty="0"/>
              <a:t>Common JavaScript frameworks: Angular, React, Vue…</a:t>
            </a:r>
          </a:p>
          <a:p>
            <a:pPr lvl="1">
              <a:buFontTx/>
              <a:buChar char="-"/>
            </a:pPr>
            <a:r>
              <a:rPr lang="en-US" dirty="0"/>
              <a:t>Database: SQL Server, MySQL, MongoDB, PostgreSQL…</a:t>
            </a:r>
          </a:p>
          <a:p>
            <a:pPr lvl="1">
              <a:buFontTx/>
              <a:buChar char="-"/>
            </a:pPr>
            <a:r>
              <a:rPr lang="en-US" dirty="0"/>
              <a:t>Mobile development: React Native, Xamarin</a:t>
            </a:r>
          </a:p>
          <a:p>
            <a:pPr lvl="0"/>
            <a:r>
              <a:rPr lang="en-US" dirty="0"/>
              <a:t>A proud sponsor of the .NET Foundation</a:t>
            </a:r>
          </a:p>
          <a:p>
            <a:pPr lvl="0"/>
            <a:r>
              <a:rPr lang="en-US" dirty="0"/>
              <a:t>ABP Framework is a complete infrastructure to create modern web applications</a:t>
            </a:r>
          </a:p>
        </p:txBody>
      </p:sp>
      <p:sp>
        <p:nvSpPr>
          <p:cNvPr id="11" name="Footer Placeholder 10">
            <a:extLst>
              <a:ext uri="{FF2B5EF4-FFF2-40B4-BE49-F238E27FC236}">
                <a16:creationId xmlns:a16="http://schemas.microsoft.com/office/drawing/2014/main" id="{47F4D2C2-B71A-4089-A3FE-603C32706CA6}"/>
              </a:ext>
            </a:extLst>
          </p:cNvPr>
          <p:cNvSpPr>
            <a:spLocks noGrp="1"/>
          </p:cNvSpPr>
          <p:nvPr>
            <p:ph type="ftr" sz="quarter" idx="14"/>
          </p:nvPr>
        </p:nvSpPr>
        <p:spPr/>
        <p:txBody>
          <a:bodyPr/>
          <a:lstStyle/>
          <a:p>
            <a:r>
              <a:rPr lang="en-US" dirty="0"/>
              <a:t>Add a footer</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2</a:t>
            </a:fld>
            <a:endParaRPr lang="en-US" dirty="0"/>
          </a:p>
        </p:txBody>
      </p:sp>
      <p:pic>
        <p:nvPicPr>
          <p:cNvPr id="17" name="Picture 16">
            <a:extLst>
              <a:ext uri="{FF2B5EF4-FFF2-40B4-BE49-F238E27FC236}">
                <a16:creationId xmlns:a16="http://schemas.microsoft.com/office/drawing/2014/main" id="{088DD6E2-2221-F072-1BD4-FDEBD9298762}"/>
              </a:ext>
            </a:extLst>
          </p:cNvPr>
          <p:cNvPicPr>
            <a:picLocks noChangeAspect="1"/>
          </p:cNvPicPr>
          <p:nvPr/>
        </p:nvPicPr>
        <p:blipFill>
          <a:blip r:embed="rId3"/>
          <a:stretch>
            <a:fillRect/>
          </a:stretch>
        </p:blipFill>
        <p:spPr>
          <a:xfrm>
            <a:off x="9937634" y="77000"/>
            <a:ext cx="2254366" cy="3549832"/>
          </a:xfrm>
          <a:prstGeom prst="rect">
            <a:avLst/>
          </a:prstGeom>
        </p:spPr>
      </p:pic>
      <p:pic>
        <p:nvPicPr>
          <p:cNvPr id="19" name="Picture 18">
            <a:extLst>
              <a:ext uri="{FF2B5EF4-FFF2-40B4-BE49-F238E27FC236}">
                <a16:creationId xmlns:a16="http://schemas.microsoft.com/office/drawing/2014/main" id="{29BF2B5F-3F89-0ACE-2313-E976DB605C77}"/>
              </a:ext>
            </a:extLst>
          </p:cNvPr>
          <p:cNvPicPr>
            <a:picLocks noChangeAspect="1"/>
          </p:cNvPicPr>
          <p:nvPr/>
        </p:nvPicPr>
        <p:blipFill>
          <a:blip r:embed="rId4"/>
          <a:stretch>
            <a:fillRect/>
          </a:stretch>
        </p:blipFill>
        <p:spPr>
          <a:xfrm>
            <a:off x="6933930" y="3608644"/>
            <a:ext cx="5258070" cy="3245017"/>
          </a:xfrm>
          <a:prstGeom prst="rect">
            <a:avLst/>
          </a:prstGeom>
        </p:spPr>
      </p:pic>
      <p:pic>
        <p:nvPicPr>
          <p:cNvPr id="1026" name="Picture 2">
            <a:extLst>
              <a:ext uri="{FF2B5EF4-FFF2-40B4-BE49-F238E27FC236}">
                <a16:creationId xmlns:a16="http://schemas.microsoft.com/office/drawing/2014/main" id="{BDC82BD4-7873-0D94-C947-4971DC2BBF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9900" y="1927629"/>
            <a:ext cx="3003694" cy="1689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005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2678F2-9CF3-3A5B-58AD-5DEB74D4C322}"/>
              </a:ext>
            </a:extLst>
          </p:cNvPr>
          <p:cNvSpPr>
            <a:spLocks noGrp="1"/>
          </p:cNvSpPr>
          <p:nvPr>
            <p:ph idx="1"/>
          </p:nvPr>
        </p:nvSpPr>
        <p:spPr>
          <a:xfrm>
            <a:off x="531378" y="3172372"/>
            <a:ext cx="7168833" cy="2958275"/>
          </a:xfrm>
        </p:spPr>
        <p:txBody>
          <a:bodyPr>
            <a:normAutofit/>
          </a:bodyPr>
          <a:lstStyle/>
          <a:p>
            <a:r>
              <a:rPr lang="en-US" dirty="0"/>
              <a:t>Following tools should be installed:</a:t>
            </a:r>
          </a:p>
          <a:p>
            <a:pPr lvl="1">
              <a:buFontTx/>
              <a:buChar char="-"/>
            </a:pPr>
            <a:r>
              <a:rPr lang="en-US" b="0" i="0" u="sng" dirty="0">
                <a:solidFill>
                  <a:srgbClr val="0056B3"/>
                </a:solidFill>
                <a:effectLst/>
                <a:latin typeface="-apple-system"/>
                <a:hlinkClick r:id="rId2"/>
              </a:rPr>
              <a:t>Visual Studio 2017</a:t>
            </a:r>
            <a:r>
              <a:rPr lang="en-US" b="0" i="0" dirty="0">
                <a:effectLst/>
                <a:latin typeface="-apple-system"/>
              </a:rPr>
              <a:t> </a:t>
            </a:r>
            <a:r>
              <a:rPr lang="en-US" i="0" dirty="0">
                <a:effectLst/>
                <a:latin typeface="-apple-system"/>
              </a:rPr>
              <a:t>or latest</a:t>
            </a:r>
          </a:p>
          <a:p>
            <a:pPr lvl="1">
              <a:buFontTx/>
              <a:buChar char="-"/>
            </a:pPr>
            <a:r>
              <a:rPr lang="en-US" dirty="0">
                <a:latin typeface="-apple-system"/>
              </a:rPr>
              <a:t>Database</a:t>
            </a:r>
          </a:p>
          <a:p>
            <a:pPr lvl="1">
              <a:buFontTx/>
              <a:buChar char="-"/>
            </a:pPr>
            <a:r>
              <a:rPr lang="en-US" dirty="0">
                <a:latin typeface="-apple-system"/>
              </a:rPr>
              <a:t>Visual Studio Extensions: </a:t>
            </a:r>
            <a:r>
              <a:rPr lang="en-US" b="0" i="0" u="sng" dirty="0">
                <a:solidFill>
                  <a:srgbClr val="0056B3"/>
                </a:solidFill>
                <a:effectLst/>
                <a:latin typeface="-apple-system"/>
                <a:hlinkClick r:id="rId3"/>
              </a:rPr>
              <a:t>Bundler &amp; </a:t>
            </a:r>
            <a:r>
              <a:rPr lang="en-US" b="0" i="0" u="sng" dirty="0" err="1">
                <a:solidFill>
                  <a:srgbClr val="0056B3"/>
                </a:solidFill>
                <a:effectLst/>
                <a:latin typeface="-apple-system"/>
                <a:hlinkClick r:id="rId3"/>
              </a:rPr>
              <a:t>Minifier</a:t>
            </a:r>
            <a:r>
              <a:rPr lang="en-US" b="0" i="0" u="sng" dirty="0">
                <a:solidFill>
                  <a:srgbClr val="0056B3"/>
                </a:solidFill>
                <a:effectLst/>
                <a:latin typeface="-apple-system"/>
              </a:rPr>
              <a:t>, </a:t>
            </a:r>
            <a:r>
              <a:rPr lang="en-US" b="0" i="0" u="sng" dirty="0">
                <a:solidFill>
                  <a:srgbClr val="0056B3"/>
                </a:solidFill>
                <a:effectLst/>
                <a:latin typeface="-apple-system"/>
                <a:hlinkClick r:id="rId4"/>
              </a:rPr>
              <a:t>Web Compiler</a:t>
            </a:r>
            <a:endParaRPr lang="en-US" b="0" i="0" u="sng" dirty="0">
              <a:solidFill>
                <a:srgbClr val="0056B3"/>
              </a:solidFill>
              <a:effectLst/>
              <a:latin typeface="-apple-system"/>
            </a:endParaRPr>
          </a:p>
          <a:p>
            <a:r>
              <a:rPr lang="en-US" b="0" i="0" dirty="0">
                <a:solidFill>
                  <a:srgbClr val="212529"/>
                </a:solidFill>
                <a:effectLst/>
                <a:latin typeface="-apple-system"/>
              </a:rPr>
              <a:t>Stack knowledge:</a:t>
            </a:r>
          </a:p>
          <a:p>
            <a:pPr marL="0" indent="0">
              <a:buNone/>
            </a:pPr>
            <a:r>
              <a:rPr lang="en-US" dirty="0">
                <a:solidFill>
                  <a:srgbClr val="212529"/>
                </a:solidFill>
                <a:latin typeface="-apple-system"/>
              </a:rPr>
              <a:t> </a:t>
            </a:r>
            <a:endParaRPr lang="en-US" b="0" i="0" dirty="0">
              <a:solidFill>
                <a:srgbClr val="212529"/>
              </a:solidFill>
              <a:effectLst/>
              <a:latin typeface="-apple-system"/>
            </a:endParaRPr>
          </a:p>
          <a:p>
            <a:pPr lvl="1">
              <a:buFontTx/>
              <a:buChar char="-"/>
            </a:pPr>
            <a:endParaRPr lang="en-US" i="0" dirty="0">
              <a:effectLst/>
              <a:latin typeface="-apple-system"/>
            </a:endParaRPr>
          </a:p>
          <a:p>
            <a:pPr marL="0" indent="0">
              <a:buNone/>
            </a:pPr>
            <a:endParaRPr lang="en-US" dirty="0"/>
          </a:p>
        </p:txBody>
      </p:sp>
      <p:sp>
        <p:nvSpPr>
          <p:cNvPr id="3" name="Text Placeholder 2">
            <a:extLst>
              <a:ext uri="{FF2B5EF4-FFF2-40B4-BE49-F238E27FC236}">
                <a16:creationId xmlns:a16="http://schemas.microsoft.com/office/drawing/2014/main" id="{73D2FA9B-4AEE-A5EA-A21E-9166DF1E2AF4}"/>
              </a:ext>
            </a:extLst>
          </p:cNvPr>
          <p:cNvSpPr>
            <a:spLocks noGrp="1"/>
          </p:cNvSpPr>
          <p:nvPr>
            <p:ph type="body" sz="quarter" idx="13"/>
          </p:nvPr>
        </p:nvSpPr>
        <p:spPr/>
        <p:txBody>
          <a:bodyPr/>
          <a:lstStyle/>
          <a:p>
            <a:r>
              <a:rPr lang="en-US" dirty="0" err="1"/>
              <a:t>Prerequirements</a:t>
            </a:r>
            <a:endParaRPr lang="en-US" dirty="0"/>
          </a:p>
        </p:txBody>
      </p:sp>
      <p:sp>
        <p:nvSpPr>
          <p:cNvPr id="4" name="Title 3">
            <a:extLst>
              <a:ext uri="{FF2B5EF4-FFF2-40B4-BE49-F238E27FC236}">
                <a16:creationId xmlns:a16="http://schemas.microsoft.com/office/drawing/2014/main" id="{6F2F269E-FE73-5C26-101C-F6D82AE74366}"/>
              </a:ext>
            </a:extLst>
          </p:cNvPr>
          <p:cNvSpPr>
            <a:spLocks noGrp="1"/>
          </p:cNvSpPr>
          <p:nvPr>
            <p:ph type="title"/>
          </p:nvPr>
        </p:nvSpPr>
        <p:spPr/>
        <p:txBody>
          <a:bodyPr/>
          <a:lstStyle/>
          <a:p>
            <a:r>
              <a:rPr lang="en-US" dirty="0"/>
              <a:t>ASP.NET Boilerplate </a:t>
            </a:r>
          </a:p>
        </p:txBody>
      </p:sp>
      <p:sp>
        <p:nvSpPr>
          <p:cNvPr id="6" name="Footer Placeholder 5">
            <a:extLst>
              <a:ext uri="{FF2B5EF4-FFF2-40B4-BE49-F238E27FC236}">
                <a16:creationId xmlns:a16="http://schemas.microsoft.com/office/drawing/2014/main" id="{E9D1C441-B0C2-40AC-19BB-E8C4934458B0}"/>
              </a:ext>
            </a:extLst>
          </p:cNvPr>
          <p:cNvSpPr>
            <a:spLocks noGrp="1"/>
          </p:cNvSpPr>
          <p:nvPr>
            <p:ph type="ftr" sz="quarter" idx="14"/>
          </p:nvPr>
        </p:nvSpPr>
        <p:spPr/>
        <p:txBody>
          <a:bodyPr/>
          <a:lstStyle/>
          <a:p>
            <a:r>
              <a:rPr lang="en-US" noProof="0"/>
              <a:t>Add a footer</a:t>
            </a:r>
            <a:endParaRPr lang="en-US" noProof="0" dirty="0"/>
          </a:p>
        </p:txBody>
      </p:sp>
      <p:sp>
        <p:nvSpPr>
          <p:cNvPr id="7" name="Slide Number Placeholder 6">
            <a:extLst>
              <a:ext uri="{FF2B5EF4-FFF2-40B4-BE49-F238E27FC236}">
                <a16:creationId xmlns:a16="http://schemas.microsoft.com/office/drawing/2014/main" id="{827763C1-F39A-036B-50BC-A05D8A9575AC}"/>
              </a:ext>
            </a:extLst>
          </p:cNvPr>
          <p:cNvSpPr>
            <a:spLocks noGrp="1"/>
          </p:cNvSpPr>
          <p:nvPr>
            <p:ph type="sldNum" sz="quarter" idx="15"/>
          </p:nvPr>
        </p:nvSpPr>
        <p:spPr/>
        <p:txBody>
          <a:bodyPr/>
          <a:lstStyle/>
          <a:p>
            <a:fld id="{8699F50C-BE38-4BD0-BA84-9B090E1F2B9B}" type="slidenum">
              <a:rPr lang="en-US" noProof="0" smtClean="0"/>
              <a:t>3</a:t>
            </a:fld>
            <a:endParaRPr lang="en-US" noProof="0" dirty="0"/>
          </a:p>
        </p:txBody>
      </p:sp>
      <p:sp>
        <p:nvSpPr>
          <p:cNvPr id="8" name="Hexagon 7">
            <a:extLst>
              <a:ext uri="{FF2B5EF4-FFF2-40B4-BE49-F238E27FC236}">
                <a16:creationId xmlns:a16="http://schemas.microsoft.com/office/drawing/2014/main" id="{01514DC1-F01A-9480-1FA5-E91CAF30AB8F}"/>
              </a:ext>
            </a:extLst>
          </p:cNvPr>
          <p:cNvSpPr/>
          <p:nvPr/>
        </p:nvSpPr>
        <p:spPr>
          <a:xfrm>
            <a:off x="9083839" y="2930095"/>
            <a:ext cx="1260909" cy="924577"/>
          </a:xfrm>
          <a:prstGeom prst="hexag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LAMP Stack</a:t>
            </a:r>
            <a:endParaRPr lang="en-US" dirty="0">
              <a:solidFill>
                <a:schemeClr val="tx1"/>
              </a:solidFill>
            </a:endParaRPr>
          </a:p>
        </p:txBody>
      </p:sp>
      <p:sp>
        <p:nvSpPr>
          <p:cNvPr id="11" name="Hexagon 10">
            <a:extLst>
              <a:ext uri="{FF2B5EF4-FFF2-40B4-BE49-F238E27FC236}">
                <a16:creationId xmlns:a16="http://schemas.microsoft.com/office/drawing/2014/main" id="{91AD5565-A9F1-9D06-0361-80336A725F9F}"/>
              </a:ext>
            </a:extLst>
          </p:cNvPr>
          <p:cNvSpPr/>
          <p:nvPr/>
        </p:nvSpPr>
        <p:spPr>
          <a:xfrm>
            <a:off x="7767966" y="2920050"/>
            <a:ext cx="1260909" cy="924577"/>
          </a:xfrm>
          <a:prstGeom prst="hexag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Java Stack</a:t>
            </a:r>
            <a:endParaRPr lang="en-US" dirty="0">
              <a:solidFill>
                <a:schemeClr val="tx1"/>
              </a:solidFill>
            </a:endParaRPr>
          </a:p>
        </p:txBody>
      </p:sp>
      <p:sp>
        <p:nvSpPr>
          <p:cNvPr id="12" name="Hexagon 11">
            <a:extLst>
              <a:ext uri="{FF2B5EF4-FFF2-40B4-BE49-F238E27FC236}">
                <a16:creationId xmlns:a16="http://schemas.microsoft.com/office/drawing/2014/main" id="{222B6C22-00DF-C28A-A256-0C433EBD4204}"/>
              </a:ext>
            </a:extLst>
          </p:cNvPr>
          <p:cNvSpPr/>
          <p:nvPr/>
        </p:nvSpPr>
        <p:spPr>
          <a:xfrm>
            <a:off x="10399712" y="2966711"/>
            <a:ext cx="1260909" cy="924577"/>
          </a:xfrm>
          <a:prstGeom prst="hexag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Nodejs Stack</a:t>
            </a:r>
          </a:p>
        </p:txBody>
      </p:sp>
      <p:sp>
        <p:nvSpPr>
          <p:cNvPr id="13" name="Hexagon 12">
            <a:extLst>
              <a:ext uri="{FF2B5EF4-FFF2-40B4-BE49-F238E27FC236}">
                <a16:creationId xmlns:a16="http://schemas.microsoft.com/office/drawing/2014/main" id="{5B463C95-B76C-2E79-9CDD-29F6C48A15D3}"/>
              </a:ext>
            </a:extLst>
          </p:cNvPr>
          <p:cNvSpPr/>
          <p:nvPr/>
        </p:nvSpPr>
        <p:spPr>
          <a:xfrm>
            <a:off x="9714294" y="3884807"/>
            <a:ext cx="1260909" cy="924577"/>
          </a:xfrm>
          <a:prstGeom prst="hexag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DotNet</a:t>
            </a:r>
            <a:r>
              <a:rPr lang="en-US" dirty="0"/>
              <a:t> Stack</a:t>
            </a:r>
          </a:p>
        </p:txBody>
      </p:sp>
      <p:sp>
        <p:nvSpPr>
          <p:cNvPr id="14" name="Hexagon 13">
            <a:extLst>
              <a:ext uri="{FF2B5EF4-FFF2-40B4-BE49-F238E27FC236}">
                <a16:creationId xmlns:a16="http://schemas.microsoft.com/office/drawing/2014/main" id="{824B27A6-D435-7819-727C-0F0B44214183}"/>
              </a:ext>
            </a:extLst>
          </p:cNvPr>
          <p:cNvSpPr/>
          <p:nvPr/>
        </p:nvSpPr>
        <p:spPr>
          <a:xfrm>
            <a:off x="8453385" y="3864717"/>
            <a:ext cx="1260909" cy="924577"/>
          </a:xfrm>
          <a:prstGeom prst="hexag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Front-end stack</a:t>
            </a:r>
          </a:p>
        </p:txBody>
      </p:sp>
      <p:sp>
        <p:nvSpPr>
          <p:cNvPr id="15" name="Hexagon 14">
            <a:extLst>
              <a:ext uri="{FF2B5EF4-FFF2-40B4-BE49-F238E27FC236}">
                <a16:creationId xmlns:a16="http://schemas.microsoft.com/office/drawing/2014/main" id="{1D783269-B5B6-CA2B-05AD-E46429EB0D16}"/>
              </a:ext>
            </a:extLst>
          </p:cNvPr>
          <p:cNvSpPr/>
          <p:nvPr/>
        </p:nvSpPr>
        <p:spPr>
          <a:xfrm>
            <a:off x="9083839" y="4839519"/>
            <a:ext cx="1260909" cy="924577"/>
          </a:xfrm>
          <a:prstGeom prst="hexagon">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Mobile Stack</a:t>
            </a:r>
          </a:p>
        </p:txBody>
      </p:sp>
      <p:sp>
        <p:nvSpPr>
          <p:cNvPr id="16" name="Oval 15">
            <a:extLst>
              <a:ext uri="{FF2B5EF4-FFF2-40B4-BE49-F238E27FC236}">
                <a16:creationId xmlns:a16="http://schemas.microsoft.com/office/drawing/2014/main" id="{B6A1AD3E-07E4-EFA1-2EA5-BB44873F0041}"/>
              </a:ext>
            </a:extLst>
          </p:cNvPr>
          <p:cNvSpPr/>
          <p:nvPr/>
        </p:nvSpPr>
        <p:spPr>
          <a:xfrm>
            <a:off x="8821841" y="3979687"/>
            <a:ext cx="1511166" cy="1405288"/>
          </a:xfrm>
          <a:prstGeom prst="ellipse">
            <a:avLst/>
          </a:prstGeom>
          <a:solidFill>
            <a:schemeClr val="accent1">
              <a:lumMod val="75000"/>
              <a:lumOff val="25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0309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3">
            <a:extLst>
              <a:ext uri="{FF2B5EF4-FFF2-40B4-BE49-F238E27FC236}">
                <a16:creationId xmlns:a16="http://schemas.microsoft.com/office/drawing/2014/main" id="{1ABD613F-111C-41D6-9F8E-8B2C42A5E047}"/>
              </a:ext>
            </a:extLst>
          </p:cNvPr>
          <p:cNvSpPr>
            <a:spLocks noGrp="1"/>
          </p:cNvSpPr>
          <p:nvPr>
            <p:ph type="title"/>
          </p:nvPr>
        </p:nvSpPr>
        <p:spPr/>
        <p:txBody>
          <a:bodyPr/>
          <a:lstStyle/>
          <a:p>
            <a:r>
              <a:rPr lang="en-US" dirty="0"/>
              <a:t>ASP.NET Boilerplate</a:t>
            </a:r>
            <a:endParaRPr lang="en-US" b="0" dirty="0"/>
          </a:p>
        </p:txBody>
      </p:sp>
      <p:sp>
        <p:nvSpPr>
          <p:cNvPr id="43" name="Text Placeholder 8">
            <a:extLst>
              <a:ext uri="{FF2B5EF4-FFF2-40B4-BE49-F238E27FC236}">
                <a16:creationId xmlns:a16="http://schemas.microsoft.com/office/drawing/2014/main" id="{EA7C22CB-613A-4C0B-90B3-4A405F793D3C}"/>
              </a:ext>
            </a:extLst>
          </p:cNvPr>
          <p:cNvSpPr>
            <a:spLocks noGrp="1"/>
          </p:cNvSpPr>
          <p:nvPr>
            <p:ph type="body" sz="quarter" idx="13"/>
          </p:nvPr>
        </p:nvSpPr>
        <p:spPr/>
        <p:txBody>
          <a:bodyPr/>
          <a:lstStyle/>
          <a:p>
            <a:r>
              <a:rPr lang="en-US" dirty="0"/>
              <a:t>About </a:t>
            </a:r>
            <a:r>
              <a:rPr lang="en-US" dirty="0" err="1">
                <a:hlinkClick r:id="rId2"/>
              </a:rPr>
              <a:t>Volosoft</a:t>
            </a:r>
            <a:r>
              <a:rPr lang="en-US" dirty="0">
                <a:hlinkClick r:id="rId2"/>
              </a:rPr>
              <a:t> </a:t>
            </a:r>
            <a:r>
              <a:rPr lang="en-US" dirty="0"/>
              <a:t>- ABP Community</a:t>
            </a:r>
          </a:p>
        </p:txBody>
      </p:sp>
      <p:sp>
        <p:nvSpPr>
          <p:cNvPr id="35" name="Footer Placeholder 34">
            <a:extLst>
              <a:ext uri="{FF2B5EF4-FFF2-40B4-BE49-F238E27FC236}">
                <a16:creationId xmlns:a16="http://schemas.microsoft.com/office/drawing/2014/main" id="{6390A22B-EC07-E942-A46F-F36FDD7FDB9D}"/>
              </a:ext>
            </a:extLst>
          </p:cNvPr>
          <p:cNvSpPr>
            <a:spLocks noGrp="1"/>
          </p:cNvSpPr>
          <p:nvPr>
            <p:ph type="ftr" sz="quarter" idx="15"/>
          </p:nvPr>
        </p:nvSpPr>
        <p:spPr/>
        <p:txBody>
          <a:bodyPr/>
          <a:lstStyle/>
          <a:p>
            <a:r>
              <a:rPr lang="en-US" dirty="0"/>
              <a:t>Add a footer</a:t>
            </a:r>
          </a:p>
        </p:txBody>
      </p:sp>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US" smtClean="0"/>
              <a:pPr/>
              <a:t>4</a:t>
            </a:fld>
            <a:endParaRPr lang="en-US" dirty="0"/>
          </a:p>
        </p:txBody>
      </p:sp>
      <p:pic>
        <p:nvPicPr>
          <p:cNvPr id="3" name="Picture 2">
            <a:extLst>
              <a:ext uri="{FF2B5EF4-FFF2-40B4-BE49-F238E27FC236}">
                <a16:creationId xmlns:a16="http://schemas.microsoft.com/office/drawing/2014/main" id="{4B70C674-89F0-681A-02AE-C1269EBA7EAE}"/>
              </a:ext>
            </a:extLst>
          </p:cNvPr>
          <p:cNvPicPr>
            <a:picLocks noChangeAspect="1"/>
          </p:cNvPicPr>
          <p:nvPr/>
        </p:nvPicPr>
        <p:blipFill>
          <a:blip r:embed="rId3"/>
          <a:stretch>
            <a:fillRect/>
          </a:stretch>
        </p:blipFill>
        <p:spPr>
          <a:xfrm>
            <a:off x="531378" y="3127415"/>
            <a:ext cx="5719481" cy="3308240"/>
          </a:xfrm>
          <a:prstGeom prst="rect">
            <a:avLst/>
          </a:prstGeom>
        </p:spPr>
      </p:pic>
      <p:pic>
        <p:nvPicPr>
          <p:cNvPr id="9" name="Picture 8">
            <a:extLst>
              <a:ext uri="{FF2B5EF4-FFF2-40B4-BE49-F238E27FC236}">
                <a16:creationId xmlns:a16="http://schemas.microsoft.com/office/drawing/2014/main" id="{3EA2C17D-573F-269F-9973-9EF2DC33E3F8}"/>
              </a:ext>
            </a:extLst>
          </p:cNvPr>
          <p:cNvPicPr>
            <a:picLocks noChangeAspect="1"/>
          </p:cNvPicPr>
          <p:nvPr/>
        </p:nvPicPr>
        <p:blipFill>
          <a:blip r:embed="rId4"/>
          <a:stretch>
            <a:fillRect/>
          </a:stretch>
        </p:blipFill>
        <p:spPr>
          <a:xfrm>
            <a:off x="6308521" y="3392040"/>
            <a:ext cx="5858312" cy="2744642"/>
          </a:xfrm>
          <a:prstGeom prst="rect">
            <a:avLst/>
          </a:prstGeom>
        </p:spPr>
      </p:pic>
    </p:spTree>
    <p:extLst>
      <p:ext uri="{BB962C8B-B14F-4D97-AF65-F5344CB8AC3E}">
        <p14:creationId xmlns:p14="http://schemas.microsoft.com/office/powerpoint/2010/main" val="3205466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a:t>ABP Framework Introduction</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a:t>Don't Repeat Yourself!</a:t>
            </a:r>
          </a:p>
        </p:txBody>
      </p:sp>
      <p:sp>
        <p:nvSpPr>
          <p:cNvPr id="15" name="Text Placeholder 14">
            <a:extLst>
              <a:ext uri="{FF2B5EF4-FFF2-40B4-BE49-F238E27FC236}">
                <a16:creationId xmlns:a16="http://schemas.microsoft.com/office/drawing/2014/main" id="{24E18385-8BEA-4522-ABAA-5AB38F0D4FC2}"/>
              </a:ext>
            </a:extLst>
          </p:cNvPr>
          <p:cNvSpPr>
            <a:spLocks noGrp="1"/>
          </p:cNvSpPr>
          <p:nvPr>
            <p:ph type="body" idx="1"/>
          </p:nvPr>
        </p:nvSpPr>
        <p:spPr/>
        <p:txBody>
          <a:bodyPr/>
          <a:lstStyle/>
          <a:p>
            <a:r>
              <a:rPr lang="en-US" dirty="0"/>
              <a:t>What is the ASP.NET Boilerplate</a:t>
            </a:r>
          </a:p>
        </p:txBody>
      </p:sp>
      <p:sp>
        <p:nvSpPr>
          <p:cNvPr id="16"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6239946" y="2963787"/>
            <a:ext cx="5753131" cy="924820"/>
          </a:xfrm>
        </p:spPr>
        <p:txBody>
          <a:bodyPr/>
          <a:lstStyle/>
          <a:p>
            <a:pPr marL="0" indent="0">
              <a:buNone/>
            </a:pPr>
            <a:r>
              <a:rPr lang="en-US" dirty="0">
                <a:hlinkClick r:id="rId2"/>
              </a:rPr>
              <a:t>https://aspnetboilerplate.com/Templates</a:t>
            </a:r>
            <a:endParaRPr lang="en-US" dirty="0"/>
          </a:p>
          <a:p>
            <a:pPr marL="0" indent="0">
              <a:buNone/>
            </a:pPr>
            <a:r>
              <a:rPr lang="en-US" dirty="0"/>
              <a:t>Or</a:t>
            </a:r>
          </a:p>
        </p:txBody>
      </p:sp>
      <p:sp>
        <p:nvSpPr>
          <p:cNvPr id="17" name="Text Placeholder 16">
            <a:extLst>
              <a:ext uri="{FF2B5EF4-FFF2-40B4-BE49-F238E27FC236}">
                <a16:creationId xmlns:a16="http://schemas.microsoft.com/office/drawing/2014/main" id="{640A3223-3DA3-4CF2-82B6-1447667547BD}"/>
              </a:ext>
            </a:extLst>
          </p:cNvPr>
          <p:cNvSpPr>
            <a:spLocks noGrp="1"/>
          </p:cNvSpPr>
          <p:nvPr>
            <p:ph type="body" sz="quarter" idx="14"/>
          </p:nvPr>
        </p:nvSpPr>
        <p:spPr/>
        <p:txBody>
          <a:bodyPr/>
          <a:lstStyle/>
          <a:p>
            <a:r>
              <a:rPr lang="en-US" dirty="0"/>
              <a:t>Getting Started</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5</a:t>
            </a:fld>
            <a:endParaRPr lang="en-US" dirty="0"/>
          </a:p>
        </p:txBody>
      </p:sp>
      <p:pic>
        <p:nvPicPr>
          <p:cNvPr id="7" name="Picture 6">
            <a:extLst>
              <a:ext uri="{FF2B5EF4-FFF2-40B4-BE49-F238E27FC236}">
                <a16:creationId xmlns:a16="http://schemas.microsoft.com/office/drawing/2014/main" id="{A53862DA-2460-3C70-6BA2-AB7D564D5F78}"/>
              </a:ext>
            </a:extLst>
          </p:cNvPr>
          <p:cNvPicPr>
            <a:picLocks noChangeAspect="1"/>
          </p:cNvPicPr>
          <p:nvPr/>
        </p:nvPicPr>
        <p:blipFill>
          <a:blip r:embed="rId3"/>
          <a:stretch>
            <a:fillRect/>
          </a:stretch>
        </p:blipFill>
        <p:spPr>
          <a:xfrm>
            <a:off x="6363472" y="3827550"/>
            <a:ext cx="5475601" cy="2590638"/>
          </a:xfrm>
          <a:prstGeom prst="rect">
            <a:avLst/>
          </a:prstGeom>
        </p:spPr>
      </p:pic>
      <p:sp>
        <p:nvSpPr>
          <p:cNvPr id="23" name="Content Placeholder 15">
            <a:extLst>
              <a:ext uri="{FF2B5EF4-FFF2-40B4-BE49-F238E27FC236}">
                <a16:creationId xmlns:a16="http://schemas.microsoft.com/office/drawing/2014/main" id="{20A95B0F-B288-9022-F6BC-009F51D387D0}"/>
              </a:ext>
            </a:extLst>
          </p:cNvPr>
          <p:cNvSpPr txBox="1">
            <a:spLocks/>
          </p:cNvSpPr>
          <p:nvPr/>
        </p:nvSpPr>
        <p:spPr>
          <a:xfrm>
            <a:off x="673098" y="3038476"/>
            <a:ext cx="5475290" cy="3232149"/>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2"/>
              </a:buClr>
            </a:pPr>
            <a:r>
              <a:rPr lang="en-US" dirty="0">
                <a:solidFill>
                  <a:srgbClr val="212529"/>
                </a:solidFill>
                <a:latin typeface="-apple-system"/>
              </a:rPr>
              <a:t>ASP.NET Boilerplate (ABP) is an </a:t>
            </a:r>
            <a:r>
              <a:rPr lang="en-US" dirty="0">
                <a:solidFill>
                  <a:srgbClr val="007BFF"/>
                </a:solidFill>
                <a:latin typeface="-apple-system"/>
                <a:hlinkClick r:id="rId4"/>
              </a:rPr>
              <a:t>open source</a:t>
            </a:r>
            <a:r>
              <a:rPr lang="en-US" dirty="0">
                <a:solidFill>
                  <a:srgbClr val="212529"/>
                </a:solidFill>
                <a:latin typeface="-apple-system"/>
              </a:rPr>
              <a:t> </a:t>
            </a:r>
          </a:p>
          <a:p>
            <a:pPr>
              <a:buClr>
                <a:schemeClr val="accent2"/>
              </a:buClr>
            </a:pPr>
            <a:r>
              <a:rPr lang="en-US" dirty="0">
                <a:solidFill>
                  <a:srgbClr val="212529"/>
                </a:solidFill>
                <a:latin typeface="-apple-system"/>
              </a:rPr>
              <a:t>Well-documented application framework. </a:t>
            </a:r>
          </a:p>
          <a:p>
            <a:pPr>
              <a:buClr>
                <a:schemeClr val="accent2"/>
              </a:buClr>
            </a:pPr>
            <a:r>
              <a:rPr lang="en-US" dirty="0">
                <a:solidFill>
                  <a:srgbClr val="212529"/>
                </a:solidFill>
                <a:latin typeface="-apple-system"/>
              </a:rPr>
              <a:t>A strong </a:t>
            </a:r>
            <a:r>
              <a:rPr lang="en-US" dirty="0">
                <a:solidFill>
                  <a:srgbClr val="007BFF"/>
                </a:solidFill>
                <a:latin typeface="-apple-system"/>
                <a:hlinkClick r:id="rId5"/>
              </a:rPr>
              <a:t>architectural model</a:t>
            </a:r>
            <a:r>
              <a:rPr lang="en-US" dirty="0">
                <a:solidFill>
                  <a:srgbClr val="212529"/>
                </a:solidFill>
                <a:latin typeface="-apple-system"/>
              </a:rPr>
              <a:t> based on Domain Driven Design.</a:t>
            </a:r>
            <a:endParaRPr lang="en-US" dirty="0"/>
          </a:p>
        </p:txBody>
      </p:sp>
    </p:spTree>
    <p:extLst>
      <p:ext uri="{BB962C8B-B14F-4D97-AF65-F5344CB8AC3E}">
        <p14:creationId xmlns:p14="http://schemas.microsoft.com/office/powerpoint/2010/main" val="3891516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Database Migrator">
            <a:extLst>
              <a:ext uri="{FF2B5EF4-FFF2-40B4-BE49-F238E27FC236}">
                <a16:creationId xmlns:a16="http://schemas.microsoft.com/office/drawing/2014/main" id="{08F4ABAD-6C0C-8B91-982C-52B0617CF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2728" y="-8965"/>
            <a:ext cx="5323650" cy="1858027"/>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3">
            <a:extLst>
              <a:ext uri="{FF2B5EF4-FFF2-40B4-BE49-F238E27FC236}">
                <a16:creationId xmlns:a16="http://schemas.microsoft.com/office/drawing/2014/main" id="{92896B42-4638-40D0-8887-7AB8D1D86B3D}"/>
              </a:ext>
            </a:extLst>
          </p:cNvPr>
          <p:cNvSpPr>
            <a:spLocks noGrp="1"/>
          </p:cNvSpPr>
          <p:nvPr>
            <p:ph type="title"/>
          </p:nvPr>
        </p:nvSpPr>
        <p:spPr/>
        <p:txBody>
          <a:bodyPr/>
          <a:lstStyle/>
          <a:p>
            <a:r>
              <a:rPr lang="en-US" b="0" dirty="0"/>
              <a:t>'</a:t>
            </a:r>
            <a:r>
              <a:rPr lang="en-US" b="0" dirty="0" err="1"/>
              <a:t>Gét</a:t>
            </a:r>
            <a:r>
              <a:rPr lang="en-US" b="0" dirty="0"/>
              <a:t> </a:t>
            </a:r>
            <a:r>
              <a:rPr lang="en-US" b="0" dirty="0" err="1"/>
              <a:t>Gô</a:t>
            </a:r>
            <a:r>
              <a:rPr lang="en-US" b="0" dirty="0"/>
              <a:t>'</a:t>
            </a:r>
          </a:p>
        </p:txBody>
      </p:sp>
      <p:sp>
        <p:nvSpPr>
          <p:cNvPr id="17" name="Text Placeholder 18">
            <a:extLst>
              <a:ext uri="{FF2B5EF4-FFF2-40B4-BE49-F238E27FC236}">
                <a16:creationId xmlns:a16="http://schemas.microsoft.com/office/drawing/2014/main" id="{D7CE36F2-C321-46C5-AFD9-00917224D390}"/>
              </a:ext>
            </a:extLst>
          </p:cNvPr>
          <p:cNvSpPr>
            <a:spLocks noGrp="1"/>
          </p:cNvSpPr>
          <p:nvPr>
            <p:ph type="body" sz="quarter" idx="16"/>
          </p:nvPr>
        </p:nvSpPr>
        <p:spPr/>
        <p:txBody>
          <a:bodyPr/>
          <a:lstStyle/>
          <a:p>
            <a:r>
              <a:rPr lang="en-US" dirty="0"/>
              <a:t>Edit Config</a:t>
            </a:r>
          </a:p>
        </p:txBody>
      </p:sp>
      <p:sp>
        <p:nvSpPr>
          <p:cNvPr id="33" name="Text Placeholder 32">
            <a:extLst>
              <a:ext uri="{FF2B5EF4-FFF2-40B4-BE49-F238E27FC236}">
                <a16:creationId xmlns:a16="http://schemas.microsoft.com/office/drawing/2014/main" id="{7CFD0302-279C-8A48-9E27-AD5B08D6501E}"/>
              </a:ext>
            </a:extLst>
          </p:cNvPr>
          <p:cNvSpPr>
            <a:spLocks noGrp="1"/>
          </p:cNvSpPr>
          <p:nvPr>
            <p:ph type="body" sz="quarter" idx="19"/>
          </p:nvPr>
        </p:nvSpPr>
        <p:spPr>
          <a:xfrm>
            <a:off x="531814" y="2005762"/>
            <a:ext cx="5225764" cy="1111834"/>
          </a:xfrm>
        </p:spPr>
        <p:txBody>
          <a:bodyPr/>
          <a:lstStyle/>
          <a:p>
            <a:pPr>
              <a:buClr>
                <a:schemeClr val="accent2"/>
              </a:buClr>
            </a:pPr>
            <a:r>
              <a:rPr lang="en-US" dirty="0"/>
              <a:t>Connection string. </a:t>
            </a:r>
          </a:p>
          <a:p>
            <a:pPr>
              <a:buClr>
                <a:schemeClr val="accent2"/>
              </a:buClr>
            </a:pPr>
            <a:r>
              <a:rPr lang="en-US" dirty="0"/>
              <a:t>Update app configs. (if have) </a:t>
            </a:r>
          </a:p>
        </p:txBody>
      </p:sp>
      <p:sp>
        <p:nvSpPr>
          <p:cNvPr id="3" name="Footer Placeholder 2">
            <a:extLst>
              <a:ext uri="{FF2B5EF4-FFF2-40B4-BE49-F238E27FC236}">
                <a16:creationId xmlns:a16="http://schemas.microsoft.com/office/drawing/2014/main" id="{B04C11C9-3DF6-471E-87C0-4DCED41031D4}"/>
              </a:ext>
            </a:extLst>
          </p:cNvPr>
          <p:cNvSpPr>
            <a:spLocks noGrp="1"/>
          </p:cNvSpPr>
          <p:nvPr>
            <p:ph type="ftr" sz="quarter" idx="17"/>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B2228214-87DB-4B3A-BD81-9A709A69BAAC}"/>
              </a:ext>
            </a:extLst>
          </p:cNvPr>
          <p:cNvSpPr>
            <a:spLocks noGrp="1"/>
          </p:cNvSpPr>
          <p:nvPr>
            <p:ph type="sldNum" sz="quarter" idx="18"/>
          </p:nvPr>
        </p:nvSpPr>
        <p:spPr/>
        <p:txBody>
          <a:bodyPr/>
          <a:lstStyle/>
          <a:p>
            <a:fld id="{8699F50C-BE38-4BD0-BA84-9B090E1F2B9B}" type="slidenum">
              <a:rPr lang="en-US" smtClean="0"/>
              <a:pPr/>
              <a:t>6</a:t>
            </a:fld>
            <a:endParaRPr lang="en-US" dirty="0"/>
          </a:p>
        </p:txBody>
      </p:sp>
      <p:sp>
        <p:nvSpPr>
          <p:cNvPr id="8" name="Text Placeholder 18">
            <a:extLst>
              <a:ext uri="{FF2B5EF4-FFF2-40B4-BE49-F238E27FC236}">
                <a16:creationId xmlns:a16="http://schemas.microsoft.com/office/drawing/2014/main" id="{FA615D3C-4B57-5B97-D0FA-DD1F84E96217}"/>
              </a:ext>
            </a:extLst>
          </p:cNvPr>
          <p:cNvSpPr txBox="1">
            <a:spLocks/>
          </p:cNvSpPr>
          <p:nvPr/>
        </p:nvSpPr>
        <p:spPr>
          <a:xfrm>
            <a:off x="518678" y="3053316"/>
            <a:ext cx="7368596" cy="608895"/>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Run Migration</a:t>
            </a:r>
          </a:p>
        </p:txBody>
      </p:sp>
      <p:sp>
        <p:nvSpPr>
          <p:cNvPr id="9" name="Text Placeholder 32">
            <a:extLst>
              <a:ext uri="{FF2B5EF4-FFF2-40B4-BE49-F238E27FC236}">
                <a16:creationId xmlns:a16="http://schemas.microsoft.com/office/drawing/2014/main" id="{44433A3C-B122-18C1-5453-C8B7BF36648C}"/>
              </a:ext>
            </a:extLst>
          </p:cNvPr>
          <p:cNvSpPr txBox="1">
            <a:spLocks/>
          </p:cNvSpPr>
          <p:nvPr/>
        </p:nvSpPr>
        <p:spPr>
          <a:xfrm>
            <a:off x="518678" y="3629168"/>
            <a:ext cx="5225764" cy="1111834"/>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2400" kern="1200">
                <a:solidFill>
                  <a:schemeClr val="bg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2400" kern="1200">
                <a:solidFill>
                  <a:schemeClr val="bg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2"/>
              </a:buClr>
            </a:pPr>
            <a:r>
              <a:rPr lang="en-US" dirty="0"/>
              <a:t>Select startup project</a:t>
            </a:r>
          </a:p>
          <a:p>
            <a:pPr>
              <a:buClr>
                <a:schemeClr val="accent2"/>
              </a:buClr>
            </a:pPr>
            <a:r>
              <a:rPr lang="en-US" dirty="0"/>
              <a:t>Run command: </a:t>
            </a:r>
            <a:r>
              <a:rPr lang="en-US" sz="1800" dirty="0">
                <a:solidFill>
                  <a:srgbClr val="000000"/>
                </a:solidFill>
                <a:latin typeface="Cascadia Mono" panose="020B0609020000020004" pitchFamily="49" charset="0"/>
              </a:rPr>
              <a:t>PM&gt; update-database</a:t>
            </a:r>
            <a:r>
              <a:rPr lang="en-US" dirty="0"/>
              <a:t> </a:t>
            </a:r>
          </a:p>
        </p:txBody>
      </p:sp>
      <p:sp>
        <p:nvSpPr>
          <p:cNvPr id="12" name="Text Placeholder 18">
            <a:extLst>
              <a:ext uri="{FF2B5EF4-FFF2-40B4-BE49-F238E27FC236}">
                <a16:creationId xmlns:a16="http://schemas.microsoft.com/office/drawing/2014/main" id="{BC0D4771-429F-E8F2-DC94-638B94FB90C7}"/>
              </a:ext>
            </a:extLst>
          </p:cNvPr>
          <p:cNvSpPr txBox="1">
            <a:spLocks/>
          </p:cNvSpPr>
          <p:nvPr/>
        </p:nvSpPr>
        <p:spPr>
          <a:xfrm>
            <a:off x="518678" y="4658656"/>
            <a:ext cx="7368596" cy="608895"/>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kern="1200" spc="300">
                <a:solidFill>
                  <a:schemeClr val="accent6"/>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Run the </a:t>
            </a:r>
            <a:r>
              <a:rPr lang="en-US" dirty="0" err="1"/>
              <a:t>applicationk</a:t>
            </a:r>
            <a:endParaRPr lang="en-US" dirty="0"/>
          </a:p>
          <a:p>
            <a:r>
              <a:rPr lang="en-US" dirty="0"/>
              <a:t> </a:t>
            </a:r>
          </a:p>
        </p:txBody>
      </p:sp>
      <p:sp>
        <p:nvSpPr>
          <p:cNvPr id="13" name="Text Placeholder 32">
            <a:extLst>
              <a:ext uri="{FF2B5EF4-FFF2-40B4-BE49-F238E27FC236}">
                <a16:creationId xmlns:a16="http://schemas.microsoft.com/office/drawing/2014/main" id="{5BFE66E3-89C9-9685-5856-58AF49FBFAC0}"/>
              </a:ext>
            </a:extLst>
          </p:cNvPr>
          <p:cNvSpPr txBox="1">
            <a:spLocks/>
          </p:cNvSpPr>
          <p:nvPr/>
        </p:nvSpPr>
        <p:spPr>
          <a:xfrm>
            <a:off x="518678" y="5141839"/>
            <a:ext cx="5225764" cy="1111834"/>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2400" kern="1200">
                <a:solidFill>
                  <a:schemeClr val="bg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2400" kern="1200">
                <a:solidFill>
                  <a:schemeClr val="bg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2"/>
              </a:buClr>
            </a:pPr>
            <a:r>
              <a:rPr lang="en-US" dirty="0"/>
              <a:t>Restore Client-Side Libraries with </a:t>
            </a:r>
            <a:r>
              <a:rPr lang="en-US" dirty="0" err="1"/>
              <a:t>libman</a:t>
            </a:r>
            <a:endParaRPr lang="en-US" dirty="0"/>
          </a:p>
          <a:p>
            <a:pPr>
              <a:buClr>
                <a:schemeClr val="accent2"/>
              </a:buClr>
            </a:pPr>
            <a:r>
              <a:rPr lang="en-US" dirty="0"/>
              <a:t>Dotnet run or start on project</a:t>
            </a:r>
          </a:p>
        </p:txBody>
      </p:sp>
      <p:pic>
        <p:nvPicPr>
          <p:cNvPr id="2052" name="Picture 4" descr="Dashboard">
            <a:extLst>
              <a:ext uri="{FF2B5EF4-FFF2-40B4-BE49-F238E27FC236}">
                <a16:creationId xmlns:a16="http://schemas.microsoft.com/office/drawing/2014/main" id="{50971FE6-1725-5FC5-73C0-2DA086A70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4676" y="1474961"/>
            <a:ext cx="6554840" cy="370155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ogin Page">
            <a:extLst>
              <a:ext uri="{FF2B5EF4-FFF2-40B4-BE49-F238E27FC236}">
                <a16:creationId xmlns:a16="http://schemas.microsoft.com/office/drawing/2014/main" id="{21A6B332-F312-9F25-AC87-8D467A3D7C27}"/>
              </a:ext>
            </a:extLst>
          </p:cNvPr>
          <p:cNvPicPr>
            <a:picLocks noGrp="1" noChangeAspect="1" noChangeArrowheads="1"/>
          </p:cNvPicPr>
          <p:nvPr>
            <p:ph type="chart" sz="quarter" idx="10"/>
          </p:nvPr>
        </p:nvPicPr>
        <p:blipFill>
          <a:blip r:embed="rId4">
            <a:extLst>
              <a:ext uri="{28A0092B-C50C-407E-A947-70E740481C1C}">
                <a14:useLocalDpi xmlns:a14="http://schemas.microsoft.com/office/drawing/2010/main" val="0"/>
              </a:ext>
            </a:extLst>
          </a:blip>
          <a:srcRect/>
          <a:stretch>
            <a:fillRect/>
          </a:stretch>
        </p:blipFill>
        <p:spPr bwMode="auto">
          <a:xfrm>
            <a:off x="7803858" y="3066001"/>
            <a:ext cx="2976437" cy="3185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42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3">
            <a:extLst>
              <a:ext uri="{FF2B5EF4-FFF2-40B4-BE49-F238E27FC236}">
                <a16:creationId xmlns:a16="http://schemas.microsoft.com/office/drawing/2014/main" id="{92896B42-4638-40D0-8887-7AB8D1D86B3D}"/>
              </a:ext>
            </a:extLst>
          </p:cNvPr>
          <p:cNvSpPr>
            <a:spLocks noGrp="1"/>
          </p:cNvSpPr>
          <p:nvPr>
            <p:ph type="title"/>
          </p:nvPr>
        </p:nvSpPr>
        <p:spPr/>
        <p:txBody>
          <a:bodyPr/>
          <a:lstStyle/>
          <a:p>
            <a:r>
              <a:rPr lang="en-US" b="0" dirty="0"/>
              <a:t>What is 'Module Zero'?</a:t>
            </a:r>
          </a:p>
        </p:txBody>
      </p:sp>
      <p:sp>
        <p:nvSpPr>
          <p:cNvPr id="3" name="Footer Placeholder 2">
            <a:extLst>
              <a:ext uri="{FF2B5EF4-FFF2-40B4-BE49-F238E27FC236}">
                <a16:creationId xmlns:a16="http://schemas.microsoft.com/office/drawing/2014/main" id="{B04C11C9-3DF6-471E-87C0-4DCED41031D4}"/>
              </a:ext>
            </a:extLst>
          </p:cNvPr>
          <p:cNvSpPr>
            <a:spLocks noGrp="1"/>
          </p:cNvSpPr>
          <p:nvPr>
            <p:ph type="ftr" sz="quarter" idx="17"/>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B2228214-87DB-4B3A-BD81-9A709A69BAAC}"/>
              </a:ext>
            </a:extLst>
          </p:cNvPr>
          <p:cNvSpPr>
            <a:spLocks noGrp="1"/>
          </p:cNvSpPr>
          <p:nvPr>
            <p:ph type="sldNum" sz="quarter" idx="18"/>
          </p:nvPr>
        </p:nvSpPr>
        <p:spPr/>
        <p:txBody>
          <a:bodyPr/>
          <a:lstStyle/>
          <a:p>
            <a:fld id="{8699F50C-BE38-4BD0-BA84-9B090E1F2B9B}" type="slidenum">
              <a:rPr lang="en-US" smtClean="0"/>
              <a:pPr/>
              <a:t>7</a:t>
            </a:fld>
            <a:endParaRPr lang="en-US" dirty="0"/>
          </a:p>
        </p:txBody>
      </p:sp>
      <p:pic>
        <p:nvPicPr>
          <p:cNvPr id="19" name="Content Placeholder 4">
            <a:extLst>
              <a:ext uri="{FF2B5EF4-FFF2-40B4-BE49-F238E27FC236}">
                <a16:creationId xmlns:a16="http://schemas.microsoft.com/office/drawing/2014/main" id="{D7D99A90-D849-D1F7-6CCF-FA10295C08BA}"/>
              </a:ext>
            </a:extLst>
          </p:cNvPr>
          <p:cNvPicPr>
            <a:picLocks noChangeAspect="1"/>
          </p:cNvPicPr>
          <p:nvPr/>
        </p:nvPicPr>
        <p:blipFill>
          <a:blip r:embed="rId2"/>
          <a:stretch>
            <a:fillRect/>
          </a:stretch>
        </p:blipFill>
        <p:spPr>
          <a:xfrm>
            <a:off x="2002056" y="1577832"/>
            <a:ext cx="8767988" cy="4972174"/>
          </a:xfrm>
          <a:prstGeom prst="rect">
            <a:avLst/>
          </a:prstGeom>
        </p:spPr>
      </p:pic>
    </p:spTree>
    <p:extLst>
      <p:ext uri="{BB962C8B-B14F-4D97-AF65-F5344CB8AC3E}">
        <p14:creationId xmlns:p14="http://schemas.microsoft.com/office/powerpoint/2010/main" val="1589525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A4A8262-DDF9-9111-98E4-B0425CDBB722}"/>
              </a:ext>
            </a:extLst>
          </p:cNvPr>
          <p:cNvSpPr>
            <a:spLocks noGrp="1"/>
          </p:cNvSpPr>
          <p:nvPr>
            <p:ph type="ftr" sz="quarter" idx="17"/>
          </p:nvPr>
        </p:nvSpPr>
        <p:spPr/>
        <p:txBody>
          <a:bodyPr/>
          <a:lstStyle/>
          <a:p>
            <a:r>
              <a:rPr lang="en-US" noProof="0"/>
              <a:t>Add a footer</a:t>
            </a:r>
            <a:endParaRPr lang="en-US" noProof="0" dirty="0"/>
          </a:p>
        </p:txBody>
      </p:sp>
      <p:sp>
        <p:nvSpPr>
          <p:cNvPr id="4" name="Slide Number Placeholder 3">
            <a:extLst>
              <a:ext uri="{FF2B5EF4-FFF2-40B4-BE49-F238E27FC236}">
                <a16:creationId xmlns:a16="http://schemas.microsoft.com/office/drawing/2014/main" id="{5B7516A8-1F83-8B17-493D-EACD7345287B}"/>
              </a:ext>
            </a:extLst>
          </p:cNvPr>
          <p:cNvSpPr>
            <a:spLocks noGrp="1"/>
          </p:cNvSpPr>
          <p:nvPr>
            <p:ph type="sldNum" sz="quarter" idx="18"/>
          </p:nvPr>
        </p:nvSpPr>
        <p:spPr/>
        <p:txBody>
          <a:bodyPr/>
          <a:lstStyle/>
          <a:p>
            <a:fld id="{8699F50C-BE38-4BD0-BA84-9B090E1F2B9B}" type="slidenum">
              <a:rPr lang="en-US" noProof="0" smtClean="0"/>
              <a:t>8</a:t>
            </a:fld>
            <a:endParaRPr lang="en-US" noProof="0" dirty="0"/>
          </a:p>
        </p:txBody>
      </p:sp>
      <p:sp>
        <p:nvSpPr>
          <p:cNvPr id="5" name="Title 4">
            <a:extLst>
              <a:ext uri="{FF2B5EF4-FFF2-40B4-BE49-F238E27FC236}">
                <a16:creationId xmlns:a16="http://schemas.microsoft.com/office/drawing/2014/main" id="{102CA75E-2CBE-0587-744D-C53038556A07}"/>
              </a:ext>
            </a:extLst>
          </p:cNvPr>
          <p:cNvSpPr>
            <a:spLocks noGrp="1"/>
          </p:cNvSpPr>
          <p:nvPr>
            <p:ph type="title"/>
          </p:nvPr>
        </p:nvSpPr>
        <p:spPr>
          <a:xfrm>
            <a:off x="6813599" y="2682721"/>
            <a:ext cx="5292262" cy="1147969"/>
          </a:xfrm>
        </p:spPr>
        <p:txBody>
          <a:bodyPr>
            <a:normAutofit fontScale="90000"/>
          </a:bodyPr>
          <a:lstStyle/>
          <a:p>
            <a:r>
              <a:rPr lang="en-US" b="1" i="0" dirty="0">
                <a:solidFill>
                  <a:srgbClr val="24292F"/>
                </a:solidFill>
                <a:effectLst/>
                <a:latin typeface="-apple-system"/>
              </a:rPr>
              <a:t>Layered Architecture</a:t>
            </a:r>
            <a:br>
              <a:rPr lang="en-US" b="1" i="0" dirty="0">
                <a:solidFill>
                  <a:srgbClr val="24292F"/>
                </a:solidFill>
                <a:effectLst/>
                <a:latin typeface="-apple-system"/>
              </a:rPr>
            </a:br>
            <a:br>
              <a:rPr lang="en-US" dirty="0"/>
            </a:br>
            <a:br>
              <a:rPr lang="en-US" dirty="0"/>
            </a:br>
            <a:br>
              <a:rPr lang="en-US" dirty="0"/>
            </a:br>
            <a:br>
              <a:rPr lang="en-US" dirty="0"/>
            </a:br>
            <a:br>
              <a:rPr lang="en-US" dirty="0"/>
            </a:br>
            <a:br>
              <a:rPr lang="en-US" dirty="0"/>
            </a:br>
            <a:br>
              <a:rPr lang="en-US" dirty="0"/>
            </a:br>
            <a:r>
              <a:rPr lang="en-US" dirty="0"/>
              <a:t>Layered Architecture</a:t>
            </a:r>
          </a:p>
        </p:txBody>
      </p:sp>
      <p:pic>
        <p:nvPicPr>
          <p:cNvPr id="3074" name="Picture 2" descr="NLayer Architecture">
            <a:extLst>
              <a:ext uri="{FF2B5EF4-FFF2-40B4-BE49-F238E27FC236}">
                <a16:creationId xmlns:a16="http://schemas.microsoft.com/office/drawing/2014/main" id="{1D7A24A6-071D-1CE7-9E94-D0F295E84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865" y="59634"/>
            <a:ext cx="6028579" cy="635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450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7586D07-BB82-27D2-75C3-3DF57486CC90}"/>
              </a:ext>
            </a:extLst>
          </p:cNvPr>
          <p:cNvSpPr>
            <a:spLocks noGrp="1"/>
          </p:cNvSpPr>
          <p:nvPr>
            <p:ph type="ftr" sz="quarter" idx="17"/>
          </p:nvPr>
        </p:nvSpPr>
        <p:spPr/>
        <p:txBody>
          <a:bodyPr/>
          <a:lstStyle/>
          <a:p>
            <a:r>
              <a:rPr lang="en-US" noProof="0"/>
              <a:t>Add a footer</a:t>
            </a:r>
            <a:endParaRPr lang="en-US" noProof="0" dirty="0"/>
          </a:p>
        </p:txBody>
      </p:sp>
      <p:sp>
        <p:nvSpPr>
          <p:cNvPr id="4" name="Slide Number Placeholder 3">
            <a:extLst>
              <a:ext uri="{FF2B5EF4-FFF2-40B4-BE49-F238E27FC236}">
                <a16:creationId xmlns:a16="http://schemas.microsoft.com/office/drawing/2014/main" id="{2CE81927-A3CB-E2F8-8428-A9930E60D4ED}"/>
              </a:ext>
            </a:extLst>
          </p:cNvPr>
          <p:cNvSpPr>
            <a:spLocks noGrp="1"/>
          </p:cNvSpPr>
          <p:nvPr>
            <p:ph type="sldNum" sz="quarter" idx="18"/>
          </p:nvPr>
        </p:nvSpPr>
        <p:spPr/>
        <p:txBody>
          <a:bodyPr/>
          <a:lstStyle/>
          <a:p>
            <a:fld id="{8699F50C-BE38-4BD0-BA84-9B090E1F2B9B}" type="slidenum">
              <a:rPr lang="en-US" noProof="0" smtClean="0"/>
              <a:t>9</a:t>
            </a:fld>
            <a:endParaRPr lang="en-US" noProof="0" dirty="0"/>
          </a:p>
        </p:txBody>
      </p:sp>
      <p:sp>
        <p:nvSpPr>
          <p:cNvPr id="5" name="Title 4">
            <a:extLst>
              <a:ext uri="{FF2B5EF4-FFF2-40B4-BE49-F238E27FC236}">
                <a16:creationId xmlns:a16="http://schemas.microsoft.com/office/drawing/2014/main" id="{4B7031B4-9731-C363-B7E8-FAE46086D927}"/>
              </a:ext>
            </a:extLst>
          </p:cNvPr>
          <p:cNvSpPr>
            <a:spLocks noGrp="1"/>
          </p:cNvSpPr>
          <p:nvPr>
            <p:ph type="title"/>
          </p:nvPr>
        </p:nvSpPr>
        <p:spPr/>
        <p:txBody>
          <a:bodyPr/>
          <a:lstStyle/>
          <a:p>
            <a:r>
              <a:rPr lang="en-US" dirty="0"/>
              <a:t>Explicit Architecture</a:t>
            </a:r>
          </a:p>
        </p:txBody>
      </p:sp>
      <p:sp>
        <p:nvSpPr>
          <p:cNvPr id="6" name="Text Placeholder 5">
            <a:extLst>
              <a:ext uri="{FF2B5EF4-FFF2-40B4-BE49-F238E27FC236}">
                <a16:creationId xmlns:a16="http://schemas.microsoft.com/office/drawing/2014/main" id="{97D49598-BC13-FD4A-F47D-B15EA738ACE1}"/>
              </a:ext>
            </a:extLst>
          </p:cNvPr>
          <p:cNvSpPr>
            <a:spLocks noGrp="1"/>
          </p:cNvSpPr>
          <p:nvPr>
            <p:ph type="body" sz="quarter" idx="19"/>
          </p:nvPr>
        </p:nvSpPr>
        <p:spPr>
          <a:xfrm>
            <a:off x="531813" y="2005762"/>
            <a:ext cx="8532673" cy="4083888"/>
          </a:xfrm>
        </p:spPr>
        <p:txBody>
          <a:bodyPr/>
          <a:lstStyle/>
          <a:p>
            <a:r>
              <a:rPr lang="en-US" dirty="0"/>
              <a:t>- Domain-driven Design (</a:t>
            </a:r>
            <a:r>
              <a:rPr lang="en-US" dirty="0" err="1"/>
              <a:t>a.k.a</a:t>
            </a:r>
            <a:r>
              <a:rPr lang="en-US" dirty="0"/>
              <a:t> DDD) </a:t>
            </a:r>
          </a:p>
          <a:p>
            <a:r>
              <a:rPr lang="en-US" dirty="0"/>
              <a:t>- Command and Query Responsibility Segregation (</a:t>
            </a:r>
            <a:r>
              <a:rPr lang="en-US" dirty="0" err="1"/>
              <a:t>a.k.a</a:t>
            </a:r>
            <a:r>
              <a:rPr lang="en-US" dirty="0"/>
              <a:t> CQRS)</a:t>
            </a:r>
          </a:p>
          <a:p>
            <a:r>
              <a:rPr lang="en-US" dirty="0"/>
              <a:t>- Clean Architecture</a:t>
            </a:r>
          </a:p>
          <a:p>
            <a:endParaRPr lang="en-US" dirty="0"/>
          </a:p>
        </p:txBody>
      </p:sp>
      <p:pic>
        <p:nvPicPr>
          <p:cNvPr id="5122" name="Picture 2">
            <a:extLst>
              <a:ext uri="{FF2B5EF4-FFF2-40B4-BE49-F238E27FC236}">
                <a16:creationId xmlns:a16="http://schemas.microsoft.com/office/drawing/2014/main" id="{C7A2752A-E222-7D65-06C5-50AB6918B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5652" y="2886443"/>
            <a:ext cx="6964017" cy="3851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598194"/>
      </p:ext>
    </p:extLst>
  </p:cSld>
  <p:clrMapOvr>
    <a:masterClrMapping/>
  </p:clrMapOvr>
</p:sld>
</file>

<file path=ppt/theme/theme1.xml><?xml version="1.0" encoding="utf-8"?>
<a:theme xmlns:a="http://schemas.openxmlformats.org/drawingml/2006/main" name="Office Theme">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951641_Hexagon presentation light_AAS_v4" id="{358289A0-A26B-433F-AD2B-1F8832C96153}" vid="{92CDC91D-95BF-4897-87D6-494563DF79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7F4215-C6BB-44A3-9A5E-9446E683590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80A5AF1-8C57-4290-936E-5FD27C957251}">
  <ds:schemaRefs>
    <ds:schemaRef ds:uri="http://schemas.microsoft.com/sharepoint/v3/contenttype/forms"/>
  </ds:schemaRefs>
</ds:datastoreItem>
</file>

<file path=customXml/itemProps3.xml><?xml version="1.0" encoding="utf-8"?>
<ds:datastoreItem xmlns:ds="http://schemas.openxmlformats.org/officeDocument/2006/customXml" ds:itemID="{8F8919DE-9BD9-47A9-9F5D-16EBB96879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Hexagon presentation light</Template>
  <TotalTime>1503</TotalTime>
  <Words>748</Words>
  <Application>Microsoft Office PowerPoint</Application>
  <PresentationFormat>Widescreen</PresentationFormat>
  <Paragraphs>131</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-apple-system</vt:lpstr>
      <vt:lpstr>Arial</vt:lpstr>
      <vt:lpstr>Arial Black</vt:lpstr>
      <vt:lpstr>Calibri</vt:lpstr>
      <vt:lpstr>Cascadia Mono</vt:lpstr>
      <vt:lpstr>Gill Sans SemiBold</vt:lpstr>
      <vt:lpstr>Times New Roman</vt:lpstr>
      <vt:lpstr>Office Theme</vt:lpstr>
      <vt:lpstr>ASP.NET Boilerplate Fundamental</vt:lpstr>
      <vt:lpstr>ASP.NET Boilerplate </vt:lpstr>
      <vt:lpstr>ASP.NET Boilerplate </vt:lpstr>
      <vt:lpstr>ASP.NET Boilerplate</vt:lpstr>
      <vt:lpstr>ABP Framework Introduction</vt:lpstr>
      <vt:lpstr>'Gét Gô'</vt:lpstr>
      <vt:lpstr>What is 'Module Zero'?</vt:lpstr>
      <vt:lpstr>Layered Architecture        Layered Architecture</vt:lpstr>
      <vt:lpstr>Explicit Architecture</vt:lpstr>
      <vt:lpstr>Explicit Architecture</vt:lpstr>
      <vt:lpstr>Explicit Architecture</vt:lpstr>
      <vt:lpstr>Explicit Architecture</vt:lpstr>
      <vt:lpstr>Demo Developing the Application</vt:lpstr>
      <vt:lpstr>Demo Developing the Application</vt:lpstr>
      <vt:lpstr>Demo Developing the Application</vt:lpstr>
      <vt:lpstr>Demo Developing the Application</vt:lpstr>
      <vt:lpstr>To avoid when use ABP Framework </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Boilerplate Fundamental</dc:title>
  <dc:creator>kelvin86binh@outlook.com</dc:creator>
  <cp:lastModifiedBy>kelvin86binh@outlook.com</cp:lastModifiedBy>
  <cp:revision>4</cp:revision>
  <dcterms:created xsi:type="dcterms:W3CDTF">2022-06-07T07:52:24Z</dcterms:created>
  <dcterms:modified xsi:type="dcterms:W3CDTF">2022-06-08T08:56:03Z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